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22"/>
  </p:notesMasterIdLst>
  <p:sldIdLst>
    <p:sldId id="256" r:id="rId2"/>
    <p:sldId id="257" r:id="rId3"/>
    <p:sldId id="276" r:id="rId4"/>
    <p:sldId id="277" r:id="rId5"/>
    <p:sldId id="286" r:id="rId6"/>
    <p:sldId id="278" r:id="rId7"/>
    <p:sldId id="284" r:id="rId8"/>
    <p:sldId id="279" r:id="rId9"/>
    <p:sldId id="280" r:id="rId10"/>
    <p:sldId id="285" r:id="rId11"/>
    <p:sldId id="281" r:id="rId12"/>
    <p:sldId id="282" r:id="rId13"/>
    <p:sldId id="283" r:id="rId14"/>
    <p:sldId id="258" r:id="rId15"/>
    <p:sldId id="271" r:id="rId16"/>
    <p:sldId id="272" r:id="rId17"/>
    <p:sldId id="259" r:id="rId18"/>
    <p:sldId id="274" r:id="rId19"/>
    <p:sldId id="273" r:id="rId20"/>
    <p:sldId id="287" r:id="rId21"/>
    <p:sldId id="288" r:id="rId22"/>
    <p:sldId id="289" r:id="rId23"/>
    <p:sldId id="261" r:id="rId24"/>
    <p:sldId id="290" r:id="rId25"/>
    <p:sldId id="291" r:id="rId26"/>
    <p:sldId id="264" r:id="rId27"/>
    <p:sldId id="297" r:id="rId28"/>
    <p:sldId id="292" r:id="rId29"/>
    <p:sldId id="294" r:id="rId30"/>
    <p:sldId id="293" r:id="rId31"/>
    <p:sldId id="295" r:id="rId32"/>
    <p:sldId id="296" r:id="rId33"/>
    <p:sldId id="299" r:id="rId34"/>
    <p:sldId id="298" r:id="rId35"/>
    <p:sldId id="300" r:id="rId36"/>
    <p:sldId id="301" r:id="rId37"/>
    <p:sldId id="305" r:id="rId38"/>
    <p:sldId id="275" r:id="rId39"/>
    <p:sldId id="302" r:id="rId40"/>
    <p:sldId id="266" r:id="rId41"/>
    <p:sldId id="310" r:id="rId42"/>
    <p:sldId id="366" r:id="rId43"/>
    <p:sldId id="364" r:id="rId44"/>
    <p:sldId id="365" r:id="rId45"/>
    <p:sldId id="335" r:id="rId46"/>
    <p:sldId id="336" r:id="rId47"/>
    <p:sldId id="306" r:id="rId48"/>
    <p:sldId id="307" r:id="rId49"/>
    <p:sldId id="320" r:id="rId50"/>
    <p:sldId id="328" r:id="rId51"/>
    <p:sldId id="329" r:id="rId52"/>
    <p:sldId id="330" r:id="rId53"/>
    <p:sldId id="340" r:id="rId54"/>
    <p:sldId id="341" r:id="rId55"/>
    <p:sldId id="326" r:id="rId56"/>
    <p:sldId id="327" r:id="rId57"/>
    <p:sldId id="311" r:id="rId58"/>
    <p:sldId id="355" r:id="rId59"/>
    <p:sldId id="356" r:id="rId60"/>
    <p:sldId id="304" r:id="rId61"/>
    <p:sldId id="337" r:id="rId62"/>
    <p:sldId id="318" r:id="rId63"/>
    <p:sldId id="319" r:id="rId64"/>
    <p:sldId id="313" r:id="rId65"/>
    <p:sldId id="321" r:id="rId66"/>
    <p:sldId id="322" r:id="rId67"/>
    <p:sldId id="362" r:id="rId68"/>
    <p:sldId id="363" r:id="rId69"/>
    <p:sldId id="314" r:id="rId70"/>
    <p:sldId id="359" r:id="rId71"/>
    <p:sldId id="361" r:id="rId72"/>
    <p:sldId id="308" r:id="rId73"/>
    <p:sldId id="309" r:id="rId74"/>
    <p:sldId id="342" r:id="rId75"/>
    <p:sldId id="344" r:id="rId76"/>
    <p:sldId id="345" r:id="rId77"/>
    <p:sldId id="346" r:id="rId78"/>
    <p:sldId id="350" r:id="rId79"/>
    <p:sldId id="349" r:id="rId80"/>
    <p:sldId id="323" r:id="rId81"/>
    <p:sldId id="324" r:id="rId82"/>
    <p:sldId id="325" r:id="rId83"/>
    <p:sldId id="371" r:id="rId84"/>
    <p:sldId id="372" r:id="rId85"/>
    <p:sldId id="331" r:id="rId86"/>
    <p:sldId id="332" r:id="rId87"/>
    <p:sldId id="333" r:id="rId88"/>
    <p:sldId id="334" r:id="rId89"/>
    <p:sldId id="315" r:id="rId90"/>
    <p:sldId id="338" r:id="rId91"/>
    <p:sldId id="339" r:id="rId92"/>
    <p:sldId id="351" r:id="rId93"/>
    <p:sldId id="353" r:id="rId94"/>
    <p:sldId id="357" r:id="rId95"/>
    <p:sldId id="358" r:id="rId96"/>
    <p:sldId id="368" r:id="rId97"/>
    <p:sldId id="367" r:id="rId98"/>
    <p:sldId id="317" r:id="rId99"/>
    <p:sldId id="316" r:id="rId100"/>
    <p:sldId id="347" r:id="rId101"/>
    <p:sldId id="348" r:id="rId102"/>
    <p:sldId id="354" r:id="rId103"/>
    <p:sldId id="369" r:id="rId104"/>
    <p:sldId id="388" r:id="rId105"/>
    <p:sldId id="370" r:id="rId106"/>
    <p:sldId id="303" r:id="rId107"/>
    <p:sldId id="387" r:id="rId108"/>
    <p:sldId id="373" r:id="rId109"/>
    <p:sldId id="374" r:id="rId110"/>
    <p:sldId id="385" r:id="rId111"/>
    <p:sldId id="376" r:id="rId112"/>
    <p:sldId id="377" r:id="rId113"/>
    <p:sldId id="378" r:id="rId114"/>
    <p:sldId id="379" r:id="rId115"/>
    <p:sldId id="380" r:id="rId116"/>
    <p:sldId id="381" r:id="rId117"/>
    <p:sldId id="382" r:id="rId118"/>
    <p:sldId id="383" r:id="rId119"/>
    <p:sldId id="269" r:id="rId120"/>
    <p:sldId id="375"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584D3-16FD-4527-B05B-408AAFBE6E5B}" type="datetimeFigureOut">
              <a:rPr lang="en-US" smtClean="0"/>
              <a:t>4/29/2018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99203-9853-429B-AC5D-9270B0913136}" type="slidenum">
              <a:rPr lang="en-US" smtClean="0"/>
              <a:t>‹#›</a:t>
            </a:fld>
            <a:endParaRPr lang="en-US"/>
          </a:p>
        </p:txBody>
      </p:sp>
    </p:spTree>
    <p:extLst>
      <p:ext uri="{BB962C8B-B14F-4D97-AF65-F5344CB8AC3E}">
        <p14:creationId xmlns:p14="http://schemas.microsoft.com/office/powerpoint/2010/main" val="527431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099203-9853-429B-AC5D-9270B0913136}" type="slidenum">
              <a:rPr lang="en-US" smtClean="0"/>
              <a:t>119</a:t>
            </a:fld>
            <a:endParaRPr lang="en-US"/>
          </a:p>
        </p:txBody>
      </p:sp>
    </p:spTree>
    <p:extLst>
      <p:ext uri="{BB962C8B-B14F-4D97-AF65-F5344CB8AC3E}">
        <p14:creationId xmlns:p14="http://schemas.microsoft.com/office/powerpoint/2010/main" val="1488042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693001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292665-B90E-4474-9D87-663F330D4D5E}"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286042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24650627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608667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40784619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6780398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421425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40451271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745932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2716898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4976236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5292665-B90E-4474-9D87-663F330D4D5E}"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4190827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5292665-B90E-4474-9D87-663F330D4D5E}" type="datetimeFigureOut">
              <a:rPr lang="en-US" smtClean="0"/>
              <a:t>4/29/2018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947422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495396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1423207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B5292665-B90E-4474-9D87-663F330D4D5E}" type="datetimeFigureOut">
              <a:rPr lang="en-US" smtClean="0"/>
              <a:t>4/29/2018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1957307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292665-B90E-4474-9D87-663F330D4D5E}"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F7589A-B7EE-4801-9A54-E84E9CC8CAA2}" type="slidenum">
              <a:rPr lang="en-US" smtClean="0"/>
              <a:t>‹#›</a:t>
            </a:fld>
            <a:endParaRPr lang="en-US"/>
          </a:p>
        </p:txBody>
      </p:sp>
    </p:spTree>
    <p:extLst>
      <p:ext uri="{BB962C8B-B14F-4D97-AF65-F5344CB8AC3E}">
        <p14:creationId xmlns:p14="http://schemas.microsoft.com/office/powerpoint/2010/main" val="4074975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B5292665-B90E-4474-9D87-663F330D4D5E}" type="datetimeFigureOut">
              <a:rPr lang="en-US" smtClean="0"/>
              <a:t>4/29/2018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44F7589A-B7EE-4801-9A54-E84E9CC8CAA2}" type="slidenum">
              <a:rPr lang="en-US" smtClean="0"/>
              <a:t>‹#›</a:t>
            </a:fld>
            <a:endParaRPr lang="en-US"/>
          </a:p>
        </p:txBody>
      </p:sp>
    </p:spTree>
    <p:extLst>
      <p:ext uri="{BB962C8B-B14F-4D97-AF65-F5344CB8AC3E}">
        <p14:creationId xmlns:p14="http://schemas.microsoft.com/office/powerpoint/2010/main" val="3181571319"/>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www.zoomit.ir/tag/mit/" TargetMode="External"/><Relationship Id="rId2" Type="http://schemas.openxmlformats.org/officeDocument/2006/relationships/hyperlink" Target="https://www.zoomit.ir/tag/truc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3.jpg"/><Relationship Id="rId4" Type="http://schemas.openxmlformats.org/officeDocument/2006/relationships/image" Target="../media/image52.jpg"/></Relationships>
</file>

<file path=ppt/slides/_rels/slide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075605"/>
            <a:ext cx="8825658" cy="2677648"/>
          </a:xfrm>
        </p:spPr>
        <p:txBody>
          <a:bodyPr/>
          <a:lstStyle/>
          <a:p>
            <a:pPr algn="ctr"/>
            <a:r>
              <a:rPr lang="fa-IR" dirty="0" smtClean="0">
                <a:cs typeface="B Titr" panose="00000700000000000000" pitchFamily="2" charset="-78"/>
              </a:rPr>
              <a:t>بسم الله الرحمن الرحیم</a:t>
            </a:r>
            <a:endParaRPr lang="en-US" dirty="0">
              <a:cs typeface="B Titr" panose="00000700000000000000" pitchFamily="2" charset="-78"/>
            </a:endParaRPr>
          </a:p>
        </p:txBody>
      </p:sp>
      <p:sp>
        <p:nvSpPr>
          <p:cNvPr id="3" name="Subtitle 2"/>
          <p:cNvSpPr>
            <a:spLocks noGrp="1"/>
          </p:cNvSpPr>
          <p:nvPr>
            <p:ph type="subTitle" idx="1"/>
          </p:nvPr>
        </p:nvSpPr>
        <p:spPr>
          <a:xfrm>
            <a:off x="1154955" y="3753252"/>
            <a:ext cx="8825658" cy="861420"/>
          </a:xfrm>
        </p:spPr>
        <p:txBody>
          <a:bodyPr/>
          <a:lstStyle/>
          <a:p>
            <a:pPr algn="ctr"/>
            <a:r>
              <a:rPr lang="fa-IR" b="1" dirty="0" smtClean="0">
                <a:cs typeface="B Titr" panose="00000700000000000000" pitchFamily="2" charset="-78"/>
              </a:rPr>
              <a:t>مروری بر پرینترها و اسکنرهای سه بعدی</a:t>
            </a:r>
            <a:endParaRPr lang="en-US" b="1" dirty="0">
              <a:cs typeface="B Titr" panose="000007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64958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مدل سه بعدی پویا</a:t>
            </a:r>
            <a:endParaRPr lang="en-US" dirty="0">
              <a:cs typeface="B Titr" panose="00000700000000000000" pitchFamily="2" charset="-78"/>
            </a:endParaRPr>
          </a:p>
        </p:txBody>
      </p:sp>
      <p:sp>
        <p:nvSpPr>
          <p:cNvPr id="3" name="Content Placeholder 2"/>
          <p:cNvSpPr>
            <a:spLocks noGrp="1"/>
          </p:cNvSpPr>
          <p:nvPr>
            <p:ph idx="1"/>
          </p:nvPr>
        </p:nvSpPr>
        <p:spPr>
          <a:xfrm>
            <a:off x="1103312" y="1416496"/>
            <a:ext cx="8946541" cy="1004836"/>
          </a:xfrm>
        </p:spPr>
        <p:txBody>
          <a:bodyPr>
            <a:normAutofit/>
          </a:bodyPr>
          <a:lstStyle/>
          <a:p>
            <a:pPr marL="457200" indent="-457200" algn="r" rtl="1">
              <a:buAutoNum type="arabicPeriod"/>
            </a:pPr>
            <a:r>
              <a:rPr lang="fa-IR" dirty="0" smtClean="0">
                <a:cs typeface="B Nazanin" panose="00000400000000000000" pitchFamily="2" charset="-78"/>
              </a:rPr>
              <a:t>زمان </a:t>
            </a:r>
            <a:r>
              <a:rPr lang="fa-IR" dirty="0">
                <a:cs typeface="B Nazanin" panose="00000400000000000000" pitchFamily="2" charset="-78"/>
              </a:rPr>
              <a:t>– فرم : تغییر ماتریس : جابجایی رئوس، و تغییر ارتباطات</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807" y="2007827"/>
            <a:ext cx="5941924" cy="457528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0923589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Titr" panose="00000700000000000000" pitchFamily="2" charset="-78"/>
              </a:rPr>
              <a:t>امکان چاپ سه‌بعدی اشیای سفالی</a:t>
            </a:r>
            <a:endParaRPr lang="en-US" dirty="0">
              <a:cs typeface="B Titr" panose="00000700000000000000" pitchFamily="2" charset="-78"/>
            </a:endParaRPr>
          </a:p>
        </p:txBody>
      </p:sp>
      <p:sp>
        <p:nvSpPr>
          <p:cNvPr id="3" name="Content Placeholder 2"/>
          <p:cNvSpPr>
            <a:spLocks noGrp="1"/>
          </p:cNvSpPr>
          <p:nvPr>
            <p:ph idx="1"/>
          </p:nvPr>
        </p:nvSpPr>
        <p:spPr>
          <a:xfrm>
            <a:off x="1125988" y="1548169"/>
            <a:ext cx="8946541" cy="3023831"/>
          </a:xfrm>
        </p:spPr>
        <p:txBody>
          <a:bodyPr/>
          <a:lstStyle/>
          <a:p>
            <a:pPr marL="0" indent="0" algn="just" rtl="1">
              <a:buNone/>
            </a:pPr>
            <a:r>
              <a:rPr lang="fa-IR" dirty="0">
                <a:cs typeface="B Nazanin" panose="00000400000000000000" pitchFamily="2" charset="-78"/>
              </a:rPr>
              <a:t>محققان آزمایشگاه </a:t>
            </a:r>
            <a:r>
              <a:rPr lang="en-US" dirty="0">
                <a:cs typeface="B Nazanin" panose="00000400000000000000" pitchFamily="2" charset="-78"/>
              </a:rPr>
              <a:t>HRL </a:t>
            </a:r>
            <a:r>
              <a:rPr lang="fa-IR" dirty="0">
                <a:cs typeface="B Nazanin" panose="00000400000000000000" pitchFamily="2" charset="-78"/>
              </a:rPr>
              <a:t>موفق شده‌اند با پیشرفتی چشمگیر، اشیای سفالی را نیز با استفاده از فناوری چاپ سه‌بعدی تولید کنند. این گروه از محققان به جای استفاده از پودرهای داغ شده‌ی سفالی، رو به استفاده از مواد پلیمری آورده‌اند که در اثر حرارت به سفال تبدیل می‌شوند. در صورت استفاده از پودر سفال، پس از چاپ، اشیاء به راحتی می‌شکستند؛ اما با روش جدید می‌توان بر این مشکل غلبه کرد.</a:t>
            </a:r>
          </a:p>
          <a:p>
            <a:pPr marL="0" indent="0" algn="just" rtl="1">
              <a:buNone/>
            </a:pPr>
            <a:r>
              <a:rPr lang="fa-IR" dirty="0">
                <a:cs typeface="B Nazanin" panose="00000400000000000000" pitchFamily="2" charset="-78"/>
              </a:rPr>
              <a:t>همچنین این روش باعث می‌شود تا چاپ اشیای سفالی ۱۰۰ تا هزار برابر سریع‌تر شود. این دستاورد خبر بسیار خوبی برای صنعت هوا و فضا است؛ چرا که استفاده از مواد سفالی در این صنعت بسیار زیاد است.</a:t>
            </a:r>
          </a:p>
          <a:p>
            <a:pPr marL="0" indent="0" algn="just" rtl="1">
              <a:buNone/>
            </a:pPr>
            <a:r>
              <a:rPr lang="fa-IR" dirty="0">
                <a:cs typeface="B Nazanin" panose="00000400000000000000" pitchFamily="2" charset="-78"/>
              </a:rPr>
              <a:t>دارپا نیز با عقد قراردادی با این آزمایشگاه از آن‌ها خواسته تا ماده‌ای را تولید کنند که در واقع وظیفه‌ی سپر حرارتی را دارد. آزمایشگاه </a:t>
            </a:r>
            <a:r>
              <a:rPr lang="en-US" dirty="0">
                <a:cs typeface="B Nazanin" panose="00000400000000000000" pitchFamily="2" charset="-78"/>
              </a:rPr>
              <a:t>HRL </a:t>
            </a:r>
            <a:r>
              <a:rPr lang="fa-IR" dirty="0">
                <a:cs typeface="B Nazanin" panose="00000400000000000000" pitchFamily="2" charset="-78"/>
              </a:rPr>
              <a:t>مدعی است ماده‌ی تولید شده توسط آن‌ها ۱۰ برابر مقاوم‌تر از مواد موجود است.</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3687122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7416" y="677380"/>
            <a:ext cx="8398592" cy="5599061"/>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59948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373" y="2796460"/>
            <a:ext cx="9404723" cy="1400530"/>
          </a:xfrm>
        </p:spPr>
        <p:txBody>
          <a:bodyPr/>
          <a:lstStyle/>
          <a:p>
            <a:pPr algn="ctr" rtl="1"/>
            <a:r>
              <a:rPr lang="fa-IR" dirty="0" smtClean="0">
                <a:cs typeface="B Titr" panose="00000700000000000000" pitchFamily="2" charset="-78"/>
              </a:rPr>
              <a:t>پوشاک و ریسندگی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827880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96533"/>
            <a:ext cx="9404723" cy="812812"/>
          </a:xfrm>
        </p:spPr>
        <p:txBody>
          <a:bodyPr/>
          <a:lstStyle/>
          <a:p>
            <a:pPr algn="r" rtl="1"/>
            <a:r>
              <a:rPr lang="fa-IR" dirty="0" smtClean="0">
                <a:cs typeface="B Titr" panose="00000700000000000000" pitchFamily="2" charset="-78"/>
              </a:rPr>
              <a:t>پرینت لباس</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8632" y="1609345"/>
            <a:ext cx="6332588" cy="478048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65472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96533"/>
            <a:ext cx="9404723" cy="812812"/>
          </a:xfrm>
        </p:spPr>
        <p:txBody>
          <a:bodyPr/>
          <a:lstStyle/>
          <a:p>
            <a:pPr algn="r" rtl="1"/>
            <a:r>
              <a:rPr lang="fa-IR" dirty="0" smtClean="0">
                <a:cs typeface="B Titr" panose="00000700000000000000" pitchFamily="2" charset="-78"/>
              </a:rPr>
              <a:t>پرینت کاموا</a:t>
            </a:r>
            <a:endParaRPr lang="en-US" dirty="0">
              <a:cs typeface="B Titr" panose="00000700000000000000" pitchFamily="2" charset="-78"/>
            </a:endParaRPr>
          </a:p>
        </p:txBody>
      </p:sp>
      <p:sp>
        <p:nvSpPr>
          <p:cNvPr id="3" name="Content Placeholder 2"/>
          <p:cNvSpPr>
            <a:spLocks noGrp="1"/>
          </p:cNvSpPr>
          <p:nvPr>
            <p:ph idx="1"/>
          </p:nvPr>
        </p:nvSpPr>
        <p:spPr/>
        <p:txBody>
          <a:bodyPr>
            <a:normAutofit lnSpcReduction="10000"/>
          </a:bodyPr>
          <a:lstStyle/>
          <a:p>
            <a:pPr marL="0" indent="0" algn="just" rtl="1">
              <a:buNone/>
            </a:pPr>
            <a:r>
              <a:rPr lang="fa-IR" dirty="0">
                <a:cs typeface="B Nazanin" panose="00000400000000000000" pitchFamily="2" charset="-78"/>
              </a:rPr>
              <a:t>تا به حال تکنولوژی پرینت سه بعدی در زمینه‌های مختلف از جمله پرینت غضروف، اندام‌های بدن و حتی ایجاد پوسته و لاک برای لاک پشت مورد استفاده قرار گرفته است. حال محققان دیزنی موفق به ساخت پرینتر سه بعدی شده‌اند که قادر است اشیای منعطف مانند عروسک‌ و اسباب‌بازی‌های نرم را تولید کند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عملکرد پرینتر سه بعدی جدید همانند ماشین آلات معمولی است که از پلاستیک و فلزات استفاده می‌کنند اما با این تفاوت که پرینتر سه بعدی جدید از پارچه برای ایجاد اشیای انعطاف پذیر و کاربردی استفاده می‌کند. در بسیاری از پرینترهای سه بعدی مواد در یک نقطه‌ی خاص نگهداری می‌شود اما برای ایجاد پارچه باید از یک تکنیک جدید و جایگزین برای تقلید فرآیند بافتن استفاده شود.</a:t>
            </a:r>
          </a:p>
          <a:p>
            <a:pPr marL="0" indent="0" algn="just" rtl="1">
              <a:buNone/>
            </a:pPr>
            <a:r>
              <a:rPr lang="fa-IR" dirty="0">
                <a:cs typeface="B Nazanin" panose="00000400000000000000" pitchFamily="2" charset="-78"/>
              </a:rPr>
              <a:t>محققان دیزنی یک فرآیند پرینت دو مرحله‌ای را ابداع کرده‌اند که برای ایجاد و تولید اشیای پارچه‌ای و بافتنی مناسب است. در این روش ابتدا به کمک لیزر صفحه‌ی مواد مورد استفاده برش داده می‌شود تا در نتیجه شکلی دو بعدی ایجاد شود. در مرحله‌ی دوم هر برشی که توسط لیزر جدا شده توسز ماده‌ای حساس به گرما و چسبنده به یکدیگر وصل می‌شوند. زمانی که پرینت تمام شد، تمامی نخ‌های اضافی جدا شده و اشیای تولید شده آماده‌ی استفاده است. با استفاده از این روش محققان دیزنی قادر شدند یک خرگوش قرمز رنگ با قابلیت حس لمس را با استفاده از مواد رسانا تولید کنند؛ این حسگر قابل استفاده در نسل جدید ابزارهای تعاملی است.</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7893402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5938" y="743217"/>
            <a:ext cx="8396430" cy="559762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8070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17943" y="1270191"/>
            <a:ext cx="8946541" cy="4195481"/>
          </a:xfrm>
        </p:spPr>
        <p:txBody>
          <a:bodyPr>
            <a:normAutofit/>
          </a:bodyPr>
          <a:lstStyle/>
          <a:p>
            <a:pPr marL="0" indent="0" algn="ctr" rtl="1">
              <a:buNone/>
            </a:pPr>
            <a:endParaRPr lang="en-US" sz="3200" dirty="0" smtClean="0">
              <a:cs typeface="B Titr" panose="00000700000000000000" pitchFamily="2" charset="-78"/>
            </a:endParaRPr>
          </a:p>
          <a:p>
            <a:pPr marL="0" indent="0" algn="ctr" rtl="1">
              <a:buNone/>
            </a:pPr>
            <a:endParaRPr lang="en-US" sz="3200" dirty="0">
              <a:cs typeface="B Titr" panose="00000700000000000000" pitchFamily="2" charset="-78"/>
            </a:endParaRPr>
          </a:p>
          <a:p>
            <a:pPr marL="0" indent="0" algn="ctr" rtl="1">
              <a:buNone/>
            </a:pPr>
            <a:endParaRPr lang="en-US" sz="3200" dirty="0" smtClean="0">
              <a:cs typeface="B Titr" panose="00000700000000000000" pitchFamily="2" charset="-78"/>
            </a:endParaRPr>
          </a:p>
          <a:p>
            <a:pPr marL="0" indent="0" algn="ctr" rtl="1">
              <a:buNone/>
            </a:pPr>
            <a:r>
              <a:rPr lang="fa-IR" sz="4400" dirty="0" smtClean="0">
                <a:cs typeface="B Titr" panose="00000700000000000000" pitchFamily="2" charset="-78"/>
              </a:rPr>
              <a:t>تولید کنندگان سخت افزار و نرم افزار</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4896298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91" y="2910624"/>
            <a:ext cx="9404723" cy="827443"/>
          </a:xfrm>
        </p:spPr>
        <p:txBody>
          <a:bodyPr/>
          <a:lstStyle/>
          <a:p>
            <a:pPr algn="ctr"/>
            <a:r>
              <a:rPr lang="fa-IR" dirty="0" smtClean="0">
                <a:cs typeface="B Titr" panose="00000700000000000000" pitchFamily="2" charset="-78"/>
              </a:rPr>
              <a:t>پرینتر</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0608587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906"/>
            <a:ext cx="12192000" cy="687190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19163" y="55588"/>
            <a:ext cx="8946552" cy="6709914"/>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842502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813224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ارتباط مدل سه بعدی با دنیای واقعی</a:t>
            </a:r>
            <a:endParaRPr lang="en-US" dirty="0">
              <a:cs typeface="B Titr" panose="00000700000000000000" pitchFamily="2" charset="-78"/>
            </a:endParaRPr>
          </a:p>
        </p:txBody>
      </p:sp>
      <p:sp>
        <p:nvSpPr>
          <p:cNvPr id="3" name="Content Placeholder 2"/>
          <p:cNvSpPr>
            <a:spLocks noGrp="1"/>
          </p:cNvSpPr>
          <p:nvPr>
            <p:ph idx="1"/>
          </p:nvPr>
        </p:nvSpPr>
        <p:spPr>
          <a:xfrm>
            <a:off x="1169149" y="1321398"/>
            <a:ext cx="8946541" cy="916977"/>
          </a:xfrm>
        </p:spPr>
        <p:txBody>
          <a:bodyPr/>
          <a:lstStyle/>
          <a:p>
            <a:pPr marL="457200" indent="-457200" algn="r" rtl="1">
              <a:buAutoNum type="arabicPeriod"/>
            </a:pPr>
            <a:r>
              <a:rPr lang="fa-IR" dirty="0" smtClean="0">
                <a:cs typeface="B Nazanin" panose="00000400000000000000" pitchFamily="2" charset="-78"/>
              </a:rPr>
              <a:t>تولید مدل سه بعدی در نرم افزار (به صورت خودکار) از یک شیء موجود.</a:t>
            </a:r>
          </a:p>
          <a:p>
            <a:pPr marL="457200" indent="-457200" algn="r" rtl="1">
              <a:buAutoNum type="arabicPeriod"/>
            </a:pPr>
            <a:r>
              <a:rPr lang="fa-IR" dirty="0" smtClean="0">
                <a:cs typeface="B Nazanin" panose="00000400000000000000" pitchFamily="2" charset="-78"/>
              </a:rPr>
              <a:t>تولید شیء از یک مدل سه بعدی.</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400" y="2326158"/>
            <a:ext cx="6416038" cy="40100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5461285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991" y="2910624"/>
            <a:ext cx="9404723" cy="827443"/>
          </a:xfrm>
        </p:spPr>
        <p:txBody>
          <a:bodyPr/>
          <a:lstStyle/>
          <a:p>
            <a:pPr algn="ctr"/>
            <a:r>
              <a:rPr lang="fa-IR" dirty="0" smtClean="0">
                <a:cs typeface="B Titr" panose="00000700000000000000" pitchFamily="2" charset="-78"/>
              </a:rPr>
              <a:t>اسکنر</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149071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Steinbitchler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0902" y="1269910"/>
            <a:ext cx="8168705" cy="542453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713328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3817" y="445403"/>
            <a:ext cx="9404723" cy="1400530"/>
          </a:xfrm>
        </p:spPr>
        <p:txBody>
          <a:bodyPr/>
          <a:lstStyle/>
          <a:p>
            <a:pPr algn="ctr"/>
            <a:r>
              <a:rPr lang="en-US" dirty="0" smtClean="0"/>
              <a:t>Brueckmann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5980" y="1317556"/>
            <a:ext cx="8389811" cy="4981820"/>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809345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0393" y="386881"/>
            <a:ext cx="9404723" cy="1400530"/>
          </a:xfrm>
        </p:spPr>
        <p:txBody>
          <a:bodyPr/>
          <a:lstStyle/>
          <a:p>
            <a:pPr algn="ctr"/>
            <a:r>
              <a:rPr lang="en-US" dirty="0" smtClean="0"/>
              <a:t>Creaform</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1965" y="1256342"/>
            <a:ext cx="7818869" cy="523864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20413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435" y="401511"/>
            <a:ext cx="9404723" cy="1400530"/>
          </a:xfrm>
        </p:spPr>
        <p:txBody>
          <a:bodyPr/>
          <a:lstStyle/>
          <a:p>
            <a:pPr algn="ctr" rtl="1"/>
            <a:r>
              <a:rPr lang="en-US" dirty="0" err="1" smtClean="0"/>
              <a:t>Solutionix</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37681" y="1247964"/>
            <a:ext cx="5372385" cy="537238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3498961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4901" y="372250"/>
            <a:ext cx="9404723" cy="1400530"/>
          </a:xfrm>
        </p:spPr>
        <p:txBody>
          <a:bodyPr/>
          <a:lstStyle/>
          <a:p>
            <a:pPr algn="ctr" rtl="1"/>
            <a:r>
              <a:rPr lang="en-US" dirty="0" smtClean="0"/>
              <a:t>Faro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7867" y="1240651"/>
            <a:ext cx="7418792" cy="52991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6473293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1132" y="467348"/>
            <a:ext cx="9404723" cy="1400530"/>
          </a:xfrm>
        </p:spPr>
        <p:txBody>
          <a:bodyPr/>
          <a:lstStyle/>
          <a:p>
            <a:pPr algn="ctr" rtl="1"/>
            <a:r>
              <a:rPr lang="en-US" dirty="0" smtClean="0"/>
              <a:t>Roland-DGA</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3095" y="1262711"/>
            <a:ext cx="7095807" cy="5321856"/>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4865433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Next Engine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4113" y="1367085"/>
            <a:ext cx="6617551" cy="49852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8442691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dirty="0" smtClean="0"/>
              <a:t>David Scanner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2533" y="1381967"/>
            <a:ext cx="11029150" cy="4733540"/>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010130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rtl="1">
              <a:buNone/>
            </a:pPr>
            <a:endParaRPr lang="en-US" sz="6000" dirty="0" smtClean="0">
              <a:cs typeface="B Titr" panose="00000700000000000000" pitchFamily="2" charset="-78"/>
            </a:endParaRPr>
          </a:p>
          <a:p>
            <a:pPr marL="0" indent="0" algn="ctr" rtl="1">
              <a:buNone/>
            </a:pPr>
            <a:r>
              <a:rPr lang="fa-IR" sz="6000" dirty="0" smtClean="0">
                <a:cs typeface="B Titr" panose="00000700000000000000" pitchFamily="2" charset="-78"/>
              </a:rPr>
              <a:t>آینده</a:t>
            </a:r>
            <a:endParaRPr lang="en-US" sz="6000" dirty="0">
              <a:cs typeface="B Titr" panose="00000700000000000000" pitchFamily="2" charset="-78"/>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350898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فرایند اول</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42457" y="2506181"/>
            <a:ext cx="6002004" cy="3904418"/>
          </a:xfrm>
        </p:spPr>
      </p:pic>
      <p:sp>
        <p:nvSpPr>
          <p:cNvPr id="5" name="Content Placeholder 2"/>
          <p:cNvSpPr txBox="1">
            <a:spLocks/>
          </p:cNvSpPr>
          <p:nvPr/>
        </p:nvSpPr>
        <p:spPr>
          <a:xfrm>
            <a:off x="724205" y="1321399"/>
            <a:ext cx="9391485" cy="8585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r" rtl="1">
              <a:buNone/>
            </a:pPr>
            <a:r>
              <a:rPr lang="fa-IR" dirty="0" smtClean="0">
                <a:cs typeface="B Nazanin" panose="00000400000000000000" pitchFamily="2" charset="-78"/>
              </a:rPr>
              <a:t>از دنیای مجازی به دنیای واقعی، فرایند پرینت یک شیء سه بعدی، مدل را از دنیای مجازی به دنیای حقیقی می آورد</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6180145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9503" y="1687157"/>
            <a:ext cx="8946541" cy="4195481"/>
          </a:xfrm>
        </p:spPr>
        <p:txBody>
          <a:bodyPr/>
          <a:lstStyle/>
          <a:p>
            <a:pPr marL="457200" indent="-457200" algn="r" rtl="1">
              <a:buAutoNum type="arabicPeriod"/>
            </a:pPr>
            <a:r>
              <a:rPr lang="fa-IR" dirty="0" smtClean="0">
                <a:cs typeface="B Nazanin" panose="00000400000000000000" pitchFamily="2" charset="-78"/>
              </a:rPr>
              <a:t>ساده سازی تولید.</a:t>
            </a:r>
          </a:p>
          <a:p>
            <a:pPr marL="457200" indent="-457200" algn="r" rtl="1">
              <a:buAutoNum type="arabicPeriod"/>
            </a:pPr>
            <a:r>
              <a:rPr lang="fa-IR" dirty="0" smtClean="0">
                <a:cs typeface="B Nazanin" panose="00000400000000000000" pitchFamily="2" charset="-78"/>
              </a:rPr>
              <a:t>کم هزینه سازی تولید.</a:t>
            </a:r>
          </a:p>
          <a:p>
            <a:pPr marL="457200" indent="-457200" algn="r" rtl="1">
              <a:buAutoNum type="arabicPeriod"/>
            </a:pPr>
            <a:r>
              <a:rPr lang="fa-IR" dirty="0" smtClean="0">
                <a:cs typeface="B Nazanin" panose="00000400000000000000" pitchFamily="2" charset="-78"/>
              </a:rPr>
              <a:t>ورود به صنایع مختلف.</a:t>
            </a:r>
          </a:p>
          <a:p>
            <a:pPr marL="457200" indent="-457200" algn="r" rtl="1">
              <a:buAutoNum type="arabicPeriod"/>
            </a:pPr>
            <a:r>
              <a:rPr lang="fa-IR" dirty="0" smtClean="0">
                <a:cs typeface="B Nazanin" panose="00000400000000000000" pitchFamily="2" charset="-78"/>
              </a:rPr>
              <a:t>توسعه و تنوع متریال ها و مواد چاپ.</a:t>
            </a:r>
          </a:p>
          <a:p>
            <a:pPr marL="457200" indent="-457200" algn="r" rtl="1">
              <a:buAutoNum type="arabicPeriod"/>
            </a:pPr>
            <a:r>
              <a:rPr lang="fa-IR" dirty="0" smtClean="0">
                <a:cs typeface="B Nazanin" panose="00000400000000000000" pitchFamily="2" charset="-78"/>
              </a:rPr>
              <a:t>چاپ مواد زنده.</a:t>
            </a:r>
          </a:p>
          <a:p>
            <a:pPr marL="457200" indent="-457200" algn="r" rtl="1">
              <a:buAutoNum type="arabicPeriod"/>
            </a:pPr>
            <a:r>
              <a:rPr lang="fa-IR" dirty="0" smtClean="0">
                <a:cs typeface="B Nazanin" panose="00000400000000000000" pitchFamily="2" charset="-78"/>
              </a:rPr>
              <a:t>انتقال آنی جسم.</a:t>
            </a:r>
          </a:p>
          <a:p>
            <a:pPr marL="457200" indent="-457200" algn="r" rtl="1">
              <a:buAutoNum type="arabicPeriod"/>
            </a:pPr>
            <a:r>
              <a:rPr lang="fa-IR" dirty="0" smtClean="0">
                <a:cs typeface="B Nazanin" panose="00000400000000000000" pitchFamily="2" charset="-78"/>
              </a:rPr>
              <a:t>کپی سازی بلادرنگ از اشیاء موجود.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52029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فرایند دوم</a:t>
            </a:r>
            <a:endParaRPr lang="en-US" dirty="0">
              <a:cs typeface="B Titr" panose="00000700000000000000" pitchFamily="2" charset="-7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2848" y="2296132"/>
            <a:ext cx="8092476" cy="3195702"/>
          </a:xfrm>
        </p:spPr>
      </p:pic>
      <p:sp>
        <p:nvSpPr>
          <p:cNvPr id="4" name="Content Placeholder 2"/>
          <p:cNvSpPr txBox="1">
            <a:spLocks/>
          </p:cNvSpPr>
          <p:nvPr/>
        </p:nvSpPr>
        <p:spPr>
          <a:xfrm>
            <a:off x="724205" y="1321399"/>
            <a:ext cx="9391485" cy="8585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0" indent="0" algn="r" rtl="1">
              <a:buNone/>
            </a:pPr>
            <a:r>
              <a:rPr lang="fa-IR" dirty="0" smtClean="0">
                <a:cs typeface="B Nazanin" panose="00000400000000000000" pitchFamily="2" charset="-78"/>
              </a:rPr>
              <a:t>از دنیای مجازی به دنیای حقیقی، فرایند اسکن سه بعدی فرایندی است که شی دنیای حقیقی را به مجاز (کامپیوتر) می برد</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834689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rtl="1">
              <a:buNone/>
            </a:pPr>
            <a:endParaRPr lang="en-US" sz="3600" dirty="0" smtClean="0">
              <a:cs typeface="B Titr" panose="00000700000000000000" pitchFamily="2" charset="-78"/>
            </a:endParaRPr>
          </a:p>
          <a:p>
            <a:pPr marL="0" indent="0" algn="ctr" rtl="1">
              <a:buNone/>
            </a:pPr>
            <a:endParaRPr lang="en-US" sz="3600" dirty="0">
              <a:cs typeface="B Titr" panose="00000700000000000000" pitchFamily="2" charset="-78"/>
            </a:endParaRPr>
          </a:p>
          <a:p>
            <a:pPr marL="0" indent="0" algn="ctr" rtl="1">
              <a:buNone/>
            </a:pPr>
            <a:r>
              <a:rPr lang="fa-IR" sz="3600" dirty="0" smtClean="0">
                <a:cs typeface="B Titr" panose="00000700000000000000" pitchFamily="2" charset="-78"/>
              </a:rPr>
              <a:t>مقدمه</a:t>
            </a:r>
            <a:endParaRPr lang="en-US" sz="3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267515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پرینت سه بعدی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just" rtl="1"/>
            <a:r>
              <a:rPr lang="fa-IR" dirty="0">
                <a:cs typeface="B Nazanin" panose="00000400000000000000" pitchFamily="2" charset="-78"/>
              </a:rPr>
              <a:t>در چاپگرهای سه بعدی خانگی، برای تولید محصولات از ذوب پلاستیک بهره می‌برند. چاپگرهای سه بعدی صنعتی با قابلیت پرینت با استفاده از فلزات، رزین‌های مایع، خمیر سرامیک و حتی مواد خوراکی ساخته شده‌اند.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22800" y="2896818"/>
            <a:ext cx="3705149" cy="370514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12939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اسکن سه بعدی</a:t>
            </a:r>
            <a:endParaRPr lang="en-US" dirty="0">
              <a:cs typeface="B Titr" panose="00000700000000000000" pitchFamily="2" charset="-78"/>
            </a:endParaRPr>
          </a:p>
        </p:txBody>
      </p:sp>
      <p:sp>
        <p:nvSpPr>
          <p:cNvPr id="3" name="Content Placeholder 2"/>
          <p:cNvSpPr>
            <a:spLocks noGrp="1"/>
          </p:cNvSpPr>
          <p:nvPr>
            <p:ph idx="1"/>
          </p:nvPr>
        </p:nvSpPr>
        <p:spPr>
          <a:xfrm>
            <a:off x="1103312" y="1431127"/>
            <a:ext cx="8946541" cy="748803"/>
          </a:xfrm>
        </p:spPr>
        <p:txBody>
          <a:bodyPr/>
          <a:lstStyle/>
          <a:p>
            <a:pPr algn="just" rtl="1"/>
            <a:r>
              <a:rPr lang="fa-IR" dirty="0">
                <a:cs typeface="B Nazanin" panose="00000400000000000000" pitchFamily="2" charset="-78"/>
              </a:rPr>
              <a:t>دستگاهی است که </a:t>
            </a:r>
            <a:r>
              <a:rPr lang="fa-IR" dirty="0" smtClean="0">
                <a:cs typeface="B Nazanin" panose="00000400000000000000" pitchFamily="2" charset="-78"/>
              </a:rPr>
              <a:t>وظیفه </a:t>
            </a:r>
            <a:r>
              <a:rPr lang="fa-IR" dirty="0">
                <a:cs typeface="B Nazanin" panose="00000400000000000000" pitchFamily="2" charset="-78"/>
              </a:rPr>
              <a:t>تجزیه و تحلیل اشیاء موجود در دنیای واقعی یا محیط پیرامون و جمع‌آوری داده‌ها به‌صورت دیجیتال بر اساس شکل و ظاهر احتمالی آن را برعهده دارد. </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8001" y="2618843"/>
            <a:ext cx="7692116" cy="369417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3104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rtl="1">
              <a:buNone/>
            </a:pPr>
            <a:endParaRPr lang="fa-IR" sz="4000" dirty="0" smtClean="0">
              <a:cs typeface="B Titr" panose="00000700000000000000" pitchFamily="2" charset="-78"/>
            </a:endParaRPr>
          </a:p>
          <a:p>
            <a:pPr marL="0" indent="0" algn="ctr" rtl="1">
              <a:buNone/>
            </a:pPr>
            <a:endParaRPr lang="fa-IR" sz="4000" dirty="0">
              <a:cs typeface="B Titr" panose="00000700000000000000" pitchFamily="2" charset="-78"/>
            </a:endParaRPr>
          </a:p>
          <a:p>
            <a:pPr marL="0" indent="0" algn="ctr" rtl="1">
              <a:buNone/>
            </a:pPr>
            <a:r>
              <a:rPr lang="fa-IR" sz="4000" dirty="0" smtClean="0">
                <a:cs typeface="B Titr" panose="00000700000000000000" pitchFamily="2" charset="-78"/>
              </a:rPr>
              <a:t>هدف</a:t>
            </a:r>
          </a:p>
          <a:p>
            <a:pPr marL="0" indent="0" algn="ctr" rtl="1">
              <a:buNone/>
            </a:pPr>
            <a:endParaRPr lang="fa-IR" sz="4000" dirty="0" smtClean="0">
              <a:cs typeface="B Titr" panose="00000700000000000000" pitchFamily="2" charset="-78"/>
            </a:endParaRPr>
          </a:p>
          <a:p>
            <a:pPr marL="0" indent="0" algn="ctr" rtl="1">
              <a:buNone/>
            </a:pPr>
            <a:endParaRPr lang="fa-IR" sz="4000" dirty="0">
              <a:cs typeface="B Titr" panose="00000700000000000000" pitchFamily="2" charset="-78"/>
            </a:endParaRPr>
          </a:p>
          <a:p>
            <a:pPr marL="0" indent="0" algn="ctr" rtl="1">
              <a:buNone/>
            </a:pPr>
            <a:endParaRPr lang="fa-IR" sz="4000" dirty="0" smtClean="0">
              <a:cs typeface="B Titr" panose="00000700000000000000" pitchFamily="2" charset="-78"/>
            </a:endParaRPr>
          </a:p>
          <a:p>
            <a:pPr marL="0" indent="0" algn="ctr" rtl="1">
              <a:buNone/>
            </a:pPr>
            <a:endParaRPr lang="en-US" sz="40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93822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018"/>
          </a:xfrm>
        </p:spPr>
        <p:txBody>
          <a:bodyPr/>
          <a:lstStyle/>
          <a:p>
            <a:pPr algn="r" rtl="1"/>
            <a:r>
              <a:rPr lang="fa-IR" dirty="0" smtClean="0">
                <a:cs typeface="B Titr" panose="00000700000000000000" pitchFamily="2" charset="-78"/>
              </a:rPr>
              <a:t>پرینت سه بعدی</a:t>
            </a:r>
            <a:endParaRPr lang="en-US" dirty="0">
              <a:cs typeface="B Titr" panose="00000700000000000000" pitchFamily="2" charset="-78"/>
            </a:endParaRPr>
          </a:p>
        </p:txBody>
      </p:sp>
      <p:sp>
        <p:nvSpPr>
          <p:cNvPr id="3" name="Content Placeholder 2"/>
          <p:cNvSpPr>
            <a:spLocks noGrp="1"/>
          </p:cNvSpPr>
          <p:nvPr>
            <p:ph idx="1"/>
          </p:nvPr>
        </p:nvSpPr>
        <p:spPr>
          <a:xfrm>
            <a:off x="1161833" y="1518908"/>
            <a:ext cx="8946541" cy="1143825"/>
          </a:xfrm>
        </p:spPr>
        <p:txBody>
          <a:bodyPr/>
          <a:lstStyle/>
          <a:p>
            <a:pPr algn="just" rtl="1"/>
            <a:r>
              <a:rPr lang="fa-IR" dirty="0">
                <a:cs typeface="B Nazanin" panose="00000400000000000000" pitchFamily="2" charset="-78"/>
              </a:rPr>
              <a:t>در چاپگرهای سه بعدی خانگی، برای تولید محصولات از ذوب پلاستیک بهره می‌برند. چاپگرهای سه بعدی صنعتی با قابلیت پرینت با استفاده از فلزات، رزین‌های مایع، خمیر سرامیک و حتی مواد خوراکی ساخته شده‌اند.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2580" y="2662733"/>
            <a:ext cx="7872301" cy="368686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43892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اسکن سه بعدی</a:t>
            </a:r>
            <a:endParaRPr lang="en-US" dirty="0">
              <a:cs typeface="B Titr" panose="00000700000000000000" pitchFamily="2" charset="-78"/>
            </a:endParaRPr>
          </a:p>
        </p:txBody>
      </p:sp>
      <p:sp>
        <p:nvSpPr>
          <p:cNvPr id="3" name="Content Placeholder 2"/>
          <p:cNvSpPr>
            <a:spLocks noGrp="1"/>
          </p:cNvSpPr>
          <p:nvPr>
            <p:ph idx="1"/>
          </p:nvPr>
        </p:nvSpPr>
        <p:spPr>
          <a:xfrm>
            <a:off x="1103312" y="1431127"/>
            <a:ext cx="8946541" cy="748803"/>
          </a:xfrm>
        </p:spPr>
        <p:txBody>
          <a:bodyPr/>
          <a:lstStyle/>
          <a:p>
            <a:pPr algn="just" rtl="1"/>
            <a:r>
              <a:rPr lang="fa-IR" dirty="0">
                <a:cs typeface="B Nazanin" panose="00000400000000000000" pitchFamily="2" charset="-78"/>
              </a:rPr>
              <a:t>مقصود اصلی یک اسکنر سه بعدی، ایجاد یک ابرنقطه از نمونه‌های هندسی از سطح یک موضوع و شبیه‌سازی مجازی اشیاء است.</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2468" y="2357933"/>
            <a:ext cx="5715000" cy="381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036205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400" dirty="0" smtClean="0">
              <a:cs typeface="B Titr" panose="00000700000000000000" pitchFamily="2" charset="-78"/>
            </a:endParaRPr>
          </a:p>
          <a:p>
            <a:pPr marL="0" indent="0" algn="ctr">
              <a:buNone/>
            </a:pPr>
            <a:r>
              <a:rPr lang="fa-IR" sz="4400" dirty="0" smtClean="0">
                <a:cs typeface="B Titr" panose="00000700000000000000" pitchFamily="2" charset="-78"/>
              </a:rPr>
              <a:t>مروری بر مدل 3 بعدی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548190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403" y="2618017"/>
            <a:ext cx="9404723" cy="1400530"/>
          </a:xfrm>
        </p:spPr>
        <p:txBody>
          <a:bodyPr/>
          <a:lstStyle/>
          <a:p>
            <a:pPr algn="ctr"/>
            <a:r>
              <a:rPr lang="fa-IR" sz="3200" dirty="0" smtClean="0">
                <a:cs typeface="B Titr" panose="00000700000000000000" pitchFamily="2" charset="-78"/>
              </a:rPr>
              <a:t>اساسی ترین ایده پرینترو اسکنرهای سه بعدی آنی جسم است که شخص قادر باشد در کسری از ثانیه</a:t>
            </a:r>
            <a:r>
              <a:rPr lang="fa-IR" sz="3200" dirty="0">
                <a:cs typeface="B Titr" panose="00000700000000000000" pitchFamily="2" charset="-78"/>
              </a:rPr>
              <a:t> </a:t>
            </a:r>
            <a:r>
              <a:rPr lang="fa-IR" sz="3200" dirty="0" smtClean="0">
                <a:cs typeface="B Titr" panose="00000700000000000000" pitchFamily="2" charset="-78"/>
              </a:rPr>
              <a:t>یک شیء را از نقظه ای به نقطه دیگر انتقال دهد.</a:t>
            </a:r>
            <a:endParaRPr lang="en-US" sz="32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498250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403" y="2618017"/>
            <a:ext cx="9404723" cy="1400530"/>
          </a:xfrm>
        </p:spPr>
        <p:txBody>
          <a:bodyPr/>
          <a:lstStyle/>
          <a:p>
            <a:pPr algn="ctr"/>
            <a:r>
              <a:rPr lang="fa-IR" sz="3200" dirty="0" smtClean="0">
                <a:cs typeface="B Titr" panose="00000700000000000000" pitchFamily="2" charset="-78"/>
              </a:rPr>
              <a:t>یکی دیگر از ایده های پرینت سه بعدی، کاهش هزینه تولید خرد و تعداد کم به نسبت تولید انبوه است.</a:t>
            </a:r>
            <a:endParaRPr lang="en-US" sz="32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645118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403" y="2618017"/>
            <a:ext cx="9404723" cy="1400530"/>
          </a:xfrm>
        </p:spPr>
        <p:txBody>
          <a:bodyPr/>
          <a:lstStyle/>
          <a:p>
            <a:pPr algn="ctr"/>
            <a:r>
              <a:rPr lang="fa-IR" sz="3200" dirty="0" smtClean="0">
                <a:cs typeface="B Titr" panose="00000700000000000000" pitchFamily="2" charset="-78"/>
              </a:rPr>
              <a:t>پرینتر سه بعدی سعی می کند تا تولید را از کارخانه به دانشگاه، خانه و کارگاه های کوچک بیاورد</a:t>
            </a:r>
            <a:r>
              <a:rPr lang="fa-IR" sz="3200" dirty="0">
                <a:cs typeface="B Titr" panose="00000700000000000000" pitchFamily="2" charset="-78"/>
              </a:rPr>
              <a:t>.</a:t>
            </a:r>
            <a:r>
              <a:rPr lang="fa-IR" sz="3200" dirty="0" smtClean="0">
                <a:cs typeface="B Titr" panose="00000700000000000000" pitchFamily="2" charset="-78"/>
              </a:rPr>
              <a:t> </a:t>
            </a:r>
            <a:endParaRPr lang="en-US" sz="32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828765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1367" y="2835646"/>
            <a:ext cx="8946541" cy="960944"/>
          </a:xfrm>
        </p:spPr>
        <p:txBody>
          <a:bodyPr>
            <a:normAutofit/>
          </a:bodyPr>
          <a:lstStyle/>
          <a:p>
            <a:pPr marL="0" indent="0" algn="ctr" rtl="1">
              <a:buNone/>
            </a:pPr>
            <a:r>
              <a:rPr lang="fa-IR" sz="4800" dirty="0" smtClean="0">
                <a:cs typeface="B Titr" panose="00000700000000000000" pitchFamily="2" charset="-78"/>
              </a:rPr>
              <a:t>انواع پرینت</a:t>
            </a:r>
            <a:endParaRPr lang="en-US" sz="48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58958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پرینت افزایشی</a:t>
            </a:r>
            <a:endParaRPr lang="en-US" dirty="0">
              <a:cs typeface="B Titr" panose="00000700000000000000" pitchFamily="2" charset="-78"/>
            </a:endParaRPr>
          </a:p>
        </p:txBody>
      </p:sp>
      <p:sp>
        <p:nvSpPr>
          <p:cNvPr id="3" name="Content Placeholder 2"/>
          <p:cNvSpPr>
            <a:spLocks noGrp="1"/>
          </p:cNvSpPr>
          <p:nvPr>
            <p:ph idx="1"/>
          </p:nvPr>
        </p:nvSpPr>
        <p:spPr>
          <a:xfrm>
            <a:off x="6298387" y="1518909"/>
            <a:ext cx="3752447" cy="4874576"/>
          </a:xfrm>
        </p:spPr>
        <p:txBody>
          <a:bodyPr/>
          <a:lstStyle/>
          <a:p>
            <a:pPr algn="just" rtl="1"/>
            <a:r>
              <a:rPr lang="fa-IR" dirty="0" smtClean="0">
                <a:cs typeface="B Nazanin" panose="00000400000000000000" pitchFamily="2" charset="-78"/>
              </a:rPr>
              <a:t>پرینترهای سه بعدی را می توان در دو گروه طبقه بندی</a:t>
            </a:r>
            <a:r>
              <a:rPr lang="en-US" dirty="0" smtClean="0">
                <a:cs typeface="B Nazanin" panose="00000400000000000000" pitchFamily="2" charset="-78"/>
              </a:rPr>
              <a:t> </a:t>
            </a:r>
            <a:r>
              <a:rPr lang="fa-IR" dirty="0" smtClean="0">
                <a:cs typeface="B Nazanin" panose="00000400000000000000" pitchFamily="2" charset="-78"/>
              </a:rPr>
              <a:t>کرد، دسته اول بدون یک حجم اولیه ذره ذره حجم را افزایش می دهند و به عبارت علمی تر حجم و جرم شیء به مرور افزایش پیدا می کند.</a:t>
            </a: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11" y="1638605"/>
            <a:ext cx="5583411" cy="372343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780520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07909"/>
          </a:xfrm>
        </p:spPr>
        <p:txBody>
          <a:bodyPr/>
          <a:lstStyle/>
          <a:p>
            <a:pPr algn="r" rtl="1"/>
            <a:r>
              <a:rPr lang="fa-IR" dirty="0" smtClean="0">
                <a:cs typeface="B Titr" panose="00000700000000000000" pitchFamily="2" charset="-78"/>
              </a:rPr>
              <a:t>پرینت کاهشی</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690" y="1632565"/>
            <a:ext cx="6614684" cy="4409789"/>
          </a:xfrm>
        </p:spPr>
      </p:pic>
      <p:sp>
        <p:nvSpPr>
          <p:cNvPr id="5" name="Content Placeholder 2"/>
          <p:cNvSpPr txBox="1">
            <a:spLocks/>
          </p:cNvSpPr>
          <p:nvPr/>
        </p:nvSpPr>
        <p:spPr>
          <a:xfrm>
            <a:off x="7329829" y="1518909"/>
            <a:ext cx="3416199" cy="45234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rtl="1"/>
            <a:r>
              <a:rPr lang="fa-IR" dirty="0" smtClean="0">
                <a:cs typeface="B Nazanin" panose="00000400000000000000" pitchFamily="2" charset="-78"/>
              </a:rPr>
              <a:t>دسته دیگری از پرینترهای سه بعدی پرینترهایی هستند که یک حجم آماده را دریافت می کنند و به مرور از حجم و جرم آن می کاهند تا شکل نهایی به دست آید.</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533893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05725" y="1453071"/>
            <a:ext cx="8946541" cy="4195481"/>
          </a:xfrm>
        </p:spPr>
        <p:txBody>
          <a:bodyPr>
            <a:normAutofit/>
          </a:bodyPr>
          <a:lstStyle/>
          <a:p>
            <a:pPr marL="0" indent="0" algn="ctr" rtl="1">
              <a:buNone/>
            </a:pPr>
            <a:endParaRPr lang="en-US" sz="4400" dirty="0" smtClean="0">
              <a:cs typeface="B Titr" panose="00000700000000000000" pitchFamily="2" charset="-78"/>
            </a:endParaRPr>
          </a:p>
          <a:p>
            <a:pPr marL="0" indent="0" algn="ctr" rtl="1">
              <a:buNone/>
            </a:pPr>
            <a:endParaRPr lang="en-US" sz="4400" dirty="0">
              <a:cs typeface="B Titr" panose="00000700000000000000" pitchFamily="2" charset="-78"/>
            </a:endParaRPr>
          </a:p>
          <a:p>
            <a:pPr marL="0" indent="0" algn="ctr" rtl="1">
              <a:buNone/>
            </a:pPr>
            <a:r>
              <a:rPr lang="fa-IR" sz="4400" dirty="0" smtClean="0">
                <a:cs typeface="B Titr" panose="00000700000000000000" pitchFamily="2" charset="-78"/>
              </a:rPr>
              <a:t>تکنولوژی چاپ افزایشی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0081599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629" y="234086"/>
            <a:ext cx="12098481" cy="6466637"/>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120342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52388"/>
            <a:ext cx="9404723" cy="854543"/>
          </a:xfrm>
        </p:spPr>
        <p:txBody>
          <a:bodyPr/>
          <a:lstStyle/>
          <a:p>
            <a:pPr algn="r" rtl="1"/>
            <a:r>
              <a:rPr lang="en-US" dirty="0" smtClean="0"/>
              <a:t>SLA</a:t>
            </a:r>
            <a:endParaRPr lang="en-US" dirty="0"/>
          </a:p>
        </p:txBody>
      </p:sp>
      <p:sp>
        <p:nvSpPr>
          <p:cNvPr id="3" name="Content Placeholder 2"/>
          <p:cNvSpPr>
            <a:spLocks noGrp="1"/>
          </p:cNvSpPr>
          <p:nvPr>
            <p:ph idx="1"/>
          </p:nvPr>
        </p:nvSpPr>
        <p:spPr>
          <a:xfrm>
            <a:off x="1103312" y="1701788"/>
            <a:ext cx="8946541" cy="4195481"/>
          </a:xfrm>
        </p:spPr>
        <p:txBody>
          <a:bodyPr/>
          <a:lstStyle/>
          <a:p>
            <a:pPr marL="0" indent="0" algn="just" rtl="1">
              <a:buNone/>
            </a:pPr>
            <a:r>
              <a:rPr lang="fa-IR" dirty="0" smtClean="0">
                <a:cs typeface="B Nazanin" panose="00000400000000000000" pitchFamily="2" charset="-78"/>
              </a:rPr>
              <a:t>استریولیتوگرافی برخلاف </a:t>
            </a:r>
            <a:r>
              <a:rPr lang="fa-IR" dirty="0">
                <a:cs typeface="B Nazanin" panose="00000400000000000000" pitchFamily="2" charset="-78"/>
              </a:rPr>
              <a:t>تکنولوژی های دیگر، از یک مایع رزین و تابیدن اشعه بر روی این مایع و در نهایت جامد شدن آن و ساختن نمونه استفاده می شود. </a:t>
            </a:r>
            <a:r>
              <a:rPr lang="en-US" dirty="0">
                <a:cs typeface="B Nazanin" panose="00000400000000000000" pitchFamily="2" charset="-78"/>
              </a:rPr>
              <a:t>SLA </a:t>
            </a:r>
            <a:r>
              <a:rPr lang="fa-IR" dirty="0">
                <a:cs typeface="B Nazanin" panose="00000400000000000000" pitchFamily="2" charset="-78"/>
              </a:rPr>
              <a:t>دارای چهار بخش اصلی می باشد: مخزنی که با پلاستیک مایع (پلیمر) پوشانده می شود، پلت فرم سوراخ داری که حجم مخزن را کاهش می دهد، اشعه ماوراء بنفش (</a:t>
            </a:r>
            <a:r>
              <a:rPr lang="en-US" dirty="0">
                <a:cs typeface="B Nazanin" panose="00000400000000000000" pitchFamily="2" charset="-78"/>
              </a:rPr>
              <a:t>UV) </a:t>
            </a:r>
            <a:r>
              <a:rPr lang="fa-IR" dirty="0">
                <a:cs typeface="B Nazanin" panose="00000400000000000000" pitchFamily="2" charset="-78"/>
              </a:rPr>
              <a:t>و فایل سه بعدی که پلت فرم و جهت تابش اشعه را کنترل می کند.</a:t>
            </a:r>
          </a:p>
          <a:p>
            <a:pPr marL="0" indent="0" algn="just" rtl="1">
              <a:buNone/>
            </a:pPr>
            <a:r>
              <a:rPr lang="fa-IR" dirty="0" smtClean="0">
                <a:cs typeface="B Nazanin" panose="00000400000000000000" pitchFamily="2" charset="-78"/>
              </a:rPr>
              <a:t>نمونه </a:t>
            </a:r>
            <a:r>
              <a:rPr lang="fa-IR" dirty="0">
                <a:cs typeface="B Nazanin" panose="00000400000000000000" pitchFamily="2" charset="-78"/>
              </a:rPr>
              <a:t>سازی در این تکنولوژی بدین شرح است که ابتدا لایه ای نازک (بین 0.15-</a:t>
            </a:r>
            <a:r>
              <a:rPr lang="en-US" dirty="0">
                <a:cs typeface="B Nazanin" panose="00000400000000000000" pitchFamily="2" charset="-78"/>
              </a:rPr>
              <a:t>mm 0.05) </a:t>
            </a:r>
            <a:r>
              <a:rPr lang="fa-IR" dirty="0">
                <a:cs typeface="B Nazanin" panose="00000400000000000000" pitchFamily="2" charset="-78"/>
              </a:rPr>
              <a:t>بر روی پلت فرم های سوراخ دار گذاشته می شود و سپس با تاباندن اشعه به سطح پلت فرم، اولین لایه به وسیله فایل سه بعدی آن ساخته می شود و پس از آنکه مخزن پلت فرم کاهش یافته و لایه اول به صورت جامد و جسمی سخت تبدیل شد، سطح جدیدی از پلیمر را به پلت فرم اضافه کرده و دوباره با تاباندن اشعه لایه بعدی به لایه قبل چسبیده و شروع به سفت و سخت شدن می کند. این روند برای تمامی لایه های جسم مورد نظر تکرار می شود تا نمونه کامل شود. سپس نمونه را از پلت فرم جدا ساخته و برای از بین بردن رزین های اضافی، جسم را در کوره ای از اشعه پخت می دهیم تا به شکل واقعی نمونه نزدیک شود.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560795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4727" y="1028642"/>
            <a:ext cx="9541649" cy="543874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294888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مدل سه بعدی</a:t>
            </a:r>
            <a:endParaRPr lang="en-US" dirty="0">
              <a:cs typeface="B Titr" panose="00000700000000000000" pitchFamily="2" charset="-78"/>
            </a:endParaRPr>
          </a:p>
        </p:txBody>
      </p:sp>
      <p:sp>
        <p:nvSpPr>
          <p:cNvPr id="3" name="Content Placeholder 2"/>
          <p:cNvSpPr>
            <a:spLocks noGrp="1"/>
          </p:cNvSpPr>
          <p:nvPr>
            <p:ph idx="1"/>
          </p:nvPr>
        </p:nvSpPr>
        <p:spPr>
          <a:xfrm>
            <a:off x="1103312" y="1504278"/>
            <a:ext cx="8946541" cy="829271"/>
          </a:xfrm>
        </p:spPr>
        <p:txBody>
          <a:bodyPr/>
          <a:lstStyle/>
          <a:p>
            <a:pPr algn="r" rtl="1"/>
            <a:r>
              <a:rPr lang="fa-IR" dirty="0" smtClean="0">
                <a:cs typeface="B Nazanin" panose="00000400000000000000" pitchFamily="2" charset="-78"/>
              </a:rPr>
              <a:t>یک مجموعه از دیتای سامان دهی شده در قالب ماتریس که با دسته بندی های متفاوت در قالب فرمت های سه بعدی ارائه داده می شوند.</a:t>
            </a: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782" y="2281916"/>
            <a:ext cx="7029600" cy="409693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44161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FDM</a:t>
            </a:r>
            <a:endParaRPr lang="en-US" dirty="0"/>
          </a:p>
        </p:txBody>
      </p:sp>
      <p:sp>
        <p:nvSpPr>
          <p:cNvPr id="3" name="Content Placeholder 2"/>
          <p:cNvSpPr>
            <a:spLocks noGrp="1"/>
          </p:cNvSpPr>
          <p:nvPr>
            <p:ph idx="1"/>
          </p:nvPr>
        </p:nvSpPr>
        <p:spPr>
          <a:xfrm>
            <a:off x="1103312" y="1199694"/>
            <a:ext cx="8946541" cy="5048706"/>
          </a:xfrm>
        </p:spPr>
        <p:txBody>
          <a:bodyPr>
            <a:normAutofit fontScale="92500" lnSpcReduction="20000"/>
          </a:bodyPr>
          <a:lstStyle/>
          <a:p>
            <a:pPr marL="0" indent="0" algn="just" rtl="1">
              <a:buNone/>
            </a:pPr>
            <a:r>
              <a:rPr lang="fa-IR" dirty="0" smtClean="0">
                <a:latin typeface="p303"/>
                <a:cs typeface="B Nazanin" panose="00000400000000000000" pitchFamily="2" charset="-78"/>
              </a:rPr>
              <a:t>تولید </a:t>
            </a:r>
            <a:r>
              <a:rPr lang="fa-IR" dirty="0">
                <a:latin typeface="p303"/>
                <a:cs typeface="B Nazanin" panose="00000400000000000000" pitchFamily="2" charset="-78"/>
              </a:rPr>
              <a:t>افزودنی یا چاپ سه بعدی،برای ایجاد نمونه های اولیه از سال 1980 برای تولید اولیه محصول معرفی شد و خیلی زود به سریع ترین و ارزان ترین راه برای تولید اولیه محصولات صنعتی و دیگر صنایع تبدیل شد</a:t>
            </a:r>
            <a:r>
              <a:rPr lang="fa-IR" dirty="0" smtClean="0">
                <a:latin typeface="p303"/>
                <a:cs typeface="B Nazanin" panose="00000400000000000000" pitchFamily="2" charset="-78"/>
              </a:rPr>
              <a:t>. </a:t>
            </a:r>
            <a:r>
              <a:rPr lang="en-US" dirty="0" smtClean="0">
                <a:latin typeface="p303"/>
                <a:cs typeface="B Nazanin" panose="00000400000000000000" pitchFamily="2" charset="-78"/>
              </a:rPr>
              <a:t>FDM </a:t>
            </a:r>
            <a:r>
              <a:rPr lang="fa-IR" dirty="0">
                <a:latin typeface="p303"/>
                <a:cs typeface="B Nazanin" panose="00000400000000000000" pitchFamily="2" charset="-78"/>
              </a:rPr>
              <a:t>محبوب ترین روشی پرینت سه بعدی است که در سال 1992 توسط اسکات کرامپ اختراع شد و از آن زمان تا کنون برای تولید نمونه های اولیه با استفاده از چاپ سه بعدی  استفاده می شود. سیر و تحول این روش به گونه ای بود که خیلی سریع به ارزان ترین و سریع ترین روش برای تولید کالاهای سفارشی تبدیل شد. پرینترهایی که با این فرایند کار می کنند از یک فیلمانت ترموپلاستیک مانند </a:t>
            </a:r>
            <a:r>
              <a:rPr lang="en-US" dirty="0">
                <a:latin typeface="p303"/>
                <a:cs typeface="B Nazanin" panose="00000400000000000000" pitchFamily="2" charset="-78"/>
              </a:rPr>
              <a:t>ABS </a:t>
            </a:r>
            <a:r>
              <a:rPr lang="fa-IR" dirty="0">
                <a:latin typeface="p303"/>
                <a:cs typeface="B Nazanin" panose="00000400000000000000" pitchFamily="2" charset="-78"/>
              </a:rPr>
              <a:t>و </a:t>
            </a:r>
            <a:r>
              <a:rPr lang="en-US" dirty="0">
                <a:latin typeface="p303"/>
                <a:cs typeface="B Nazanin" panose="00000400000000000000" pitchFamily="2" charset="-78"/>
              </a:rPr>
              <a:t>PLA </a:t>
            </a:r>
            <a:r>
              <a:rPr lang="fa-IR" dirty="0">
                <a:latin typeface="p303"/>
                <a:cs typeface="B Nazanin" panose="00000400000000000000" pitchFamily="2" charset="-78"/>
              </a:rPr>
              <a:t>تغذیه میکنند که با ذوب کردن این فیلمانت و سپس اکسترود کردن آن جسم سه بعدی را به صورت لایه به لایه تشکیل می دهد</a:t>
            </a:r>
            <a:r>
              <a:rPr lang="fa-IR" dirty="0" smtClean="0">
                <a:latin typeface="p303"/>
                <a:cs typeface="B Nazanin" panose="00000400000000000000" pitchFamily="2" charset="-78"/>
              </a:rPr>
              <a:t>.</a:t>
            </a:r>
            <a:r>
              <a:rPr lang="en-US" dirty="0">
                <a:latin typeface="p303"/>
                <a:cs typeface="B Nazanin" panose="00000400000000000000" pitchFamily="2" charset="-78"/>
              </a:rPr>
              <a:t> </a:t>
            </a:r>
            <a:r>
              <a:rPr lang="fa-IR" dirty="0">
                <a:latin typeface="p303"/>
                <a:cs typeface="B Nazanin" panose="00000400000000000000" pitchFamily="2" charset="-78"/>
              </a:rPr>
              <a:t>ابتدا فایل سه بعدی جسم مورد نظر خود را از طریق کامپیوتر و نرم افزارهای سه بعدی طراحی کرده و با فرمت قابل شناسایی برای پرینترهای سه بعدی ذخیره می کنیم. (در حال حاضر مناسب ترین فرمت، </a:t>
            </a:r>
            <a:r>
              <a:rPr lang="en-US" dirty="0">
                <a:latin typeface="p303"/>
                <a:cs typeface="B Nazanin" panose="00000400000000000000" pitchFamily="2" charset="-78"/>
              </a:rPr>
              <a:t>STL </a:t>
            </a:r>
            <a:r>
              <a:rPr lang="fa-IR" dirty="0">
                <a:latin typeface="p303"/>
                <a:cs typeface="B Nazanin" panose="00000400000000000000" pitchFamily="2" charset="-78"/>
              </a:rPr>
              <a:t>می باشد) فایل ذخیره شده را بر روی </a:t>
            </a:r>
            <a:r>
              <a:rPr lang="en-US" dirty="0">
                <a:latin typeface="p303"/>
                <a:cs typeface="B Nazanin" panose="00000400000000000000" pitchFamily="2" charset="-78"/>
              </a:rPr>
              <a:t>SD </a:t>
            </a:r>
            <a:r>
              <a:rPr lang="fa-IR" dirty="0">
                <a:latin typeface="p303"/>
                <a:cs typeface="B Nazanin" panose="00000400000000000000" pitchFamily="2" charset="-78"/>
              </a:rPr>
              <a:t>کارت کپی کرده و به چاپگر متصل می کنیم حال با روشن کردن دستگاه، محتوای حافظه جانبی برای پیدا کردن فایل </a:t>
            </a:r>
            <a:r>
              <a:rPr lang="en-US" dirty="0">
                <a:latin typeface="p303"/>
                <a:cs typeface="B Nazanin" panose="00000400000000000000" pitchFamily="2" charset="-78"/>
              </a:rPr>
              <a:t>print </a:t>
            </a:r>
            <a:r>
              <a:rPr lang="fa-IR" dirty="0">
                <a:latin typeface="p303"/>
                <a:cs typeface="B Nazanin" panose="00000400000000000000" pitchFamily="2" charset="-78"/>
              </a:rPr>
              <a:t>جستجو را آغاز کرده و به محض یافتن و خواندن آن شروع به ساخت جسم سه بعدی به صورت لایه به لایه می کند. برای ساخت لایه ها، مواد پلاستیکی از طریق یک سیم پیچ و منبع تغذیه به نازل اکستروژن هدایت شده و این نازل با ذوب کردن مواد اولیه، آنها را بر روی پلتفرم، اکسترود می کند. نازل و پایه همزمان با هم در تماس اند به طوری که ابعاد شئ به مختصات </a:t>
            </a:r>
            <a:r>
              <a:rPr lang="en-US" dirty="0" err="1">
                <a:latin typeface="p303"/>
                <a:cs typeface="B Nazanin" panose="00000400000000000000" pitchFamily="2" charset="-78"/>
              </a:rPr>
              <a:t>x,y,z</a:t>
            </a:r>
            <a:r>
              <a:rPr lang="en-US" dirty="0">
                <a:latin typeface="p303"/>
                <a:cs typeface="B Nazanin" panose="00000400000000000000" pitchFamily="2" charset="-78"/>
              </a:rPr>
              <a:t> </a:t>
            </a:r>
            <a:r>
              <a:rPr lang="fa-IR" dirty="0">
                <a:latin typeface="p303"/>
                <a:cs typeface="B Nazanin" panose="00000400000000000000" pitchFamily="2" charset="-78"/>
              </a:rPr>
              <a:t>توسط پایه و نازل در هنگام چاپ کنترل می شود.</a:t>
            </a:r>
          </a:p>
          <a:p>
            <a:pPr marL="0" indent="0" algn="just" rtl="1">
              <a:buNone/>
            </a:pPr>
            <a:r>
              <a:rPr lang="fa-IR" dirty="0">
                <a:latin typeface="p303"/>
                <a:cs typeface="B Nazanin" panose="00000400000000000000" pitchFamily="2" charset="-78"/>
              </a:rPr>
              <a:t>در این روش، نازل اکستروژن حرکتی افقی و عمودی را برای رسم مقطع نمونه مورد نظر بر روی پلتفرم طی می کند. این لایه نازک که از پلاستیکی سخت می باشد، بلافاصله به لایه زیر چسبیده و هنگامی که لایه کامل می شود با دقتی معادل یک شانزدهم اینچ برای ساخت لایه بعدی حرکت می کند. زمان چاپ و تولید نمونه بستگی به ابعاد نمونه ای دارد که در حال تولید است. اشیاء کوچکتر (در حدود چند اینچ مکعب) و اجسام با طول بیشتر ولی ضخامت کم را به سرعت چاپ می کند. ولی اشیائی که دارای پیچیدگی های بالا و ابعادی بزرگتر هستند سرعت دستگاه را نسبت به حجم کار کاهش می دهند. اما در مقایسه با روش های </a:t>
            </a:r>
            <a:r>
              <a:rPr lang="en-US" dirty="0">
                <a:latin typeface="p303"/>
                <a:cs typeface="B Nazanin" panose="00000400000000000000" pitchFamily="2" charset="-78"/>
              </a:rPr>
              <a:t>SLA </a:t>
            </a:r>
            <a:r>
              <a:rPr lang="fa-IR" dirty="0">
                <a:latin typeface="p303"/>
                <a:cs typeface="B Nazanin" panose="00000400000000000000" pitchFamily="2" charset="-78"/>
              </a:rPr>
              <a:t>و </a:t>
            </a:r>
            <a:r>
              <a:rPr lang="en-US" dirty="0">
                <a:latin typeface="p303"/>
                <a:cs typeface="B Nazanin" panose="00000400000000000000" pitchFamily="2" charset="-78"/>
              </a:rPr>
              <a:t>SLS </a:t>
            </a:r>
            <a:r>
              <a:rPr lang="fa-IR" dirty="0">
                <a:latin typeface="p303"/>
                <a:cs typeface="B Nazanin" panose="00000400000000000000" pitchFamily="2" charset="-78"/>
              </a:rPr>
              <a:t>این روش نسبتاً کند می باشد. </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032457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76889" y="933412"/>
            <a:ext cx="9745809" cy="548201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654300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34757"/>
          </a:xfrm>
        </p:spPr>
        <p:txBody>
          <a:bodyPr/>
          <a:lstStyle/>
          <a:p>
            <a:pPr algn="r" rtl="1"/>
            <a:r>
              <a:rPr lang="en-US" dirty="0" smtClean="0"/>
              <a:t>DLP</a:t>
            </a:r>
            <a:endParaRPr lang="en-US" dirty="0"/>
          </a:p>
        </p:txBody>
      </p:sp>
      <p:sp>
        <p:nvSpPr>
          <p:cNvPr id="3" name="Content Placeholder 2"/>
          <p:cNvSpPr>
            <a:spLocks noGrp="1"/>
          </p:cNvSpPr>
          <p:nvPr>
            <p:ph idx="1"/>
          </p:nvPr>
        </p:nvSpPr>
        <p:spPr>
          <a:xfrm>
            <a:off x="1104293" y="1336028"/>
            <a:ext cx="8946541" cy="2584919"/>
          </a:xfrm>
        </p:spPr>
        <p:txBody>
          <a:bodyPr/>
          <a:lstStyle/>
          <a:p>
            <a:pPr marL="0" indent="0" algn="just" rtl="1">
              <a:buNone/>
            </a:pPr>
            <a:r>
              <a:rPr lang="fa-IR" dirty="0">
                <a:cs typeface="B Nazanin" panose="00000400000000000000" pitchFamily="2" charset="-78"/>
              </a:rPr>
              <a:t>روش </a:t>
            </a:r>
            <a:r>
              <a:rPr lang="en-US" dirty="0">
                <a:cs typeface="B Nazanin" panose="00000400000000000000" pitchFamily="2" charset="-78"/>
              </a:rPr>
              <a:t>DLP </a:t>
            </a:r>
            <a:r>
              <a:rPr lang="fa-IR" dirty="0">
                <a:cs typeface="B Nazanin" panose="00000400000000000000" pitchFamily="2" charset="-78"/>
              </a:rPr>
              <a:t>یا پردازش دیجیتال نور یکی از فناوری های پرینت سه بعدی مشابه روش </a:t>
            </a:r>
            <a:r>
              <a:rPr lang="en-US" dirty="0">
                <a:cs typeface="B Nazanin" panose="00000400000000000000" pitchFamily="2" charset="-78"/>
              </a:rPr>
              <a:t>SLA </a:t>
            </a:r>
            <a:r>
              <a:rPr lang="fa-IR" dirty="0">
                <a:cs typeface="B Nazanin" panose="00000400000000000000" pitchFamily="2" charset="-78"/>
              </a:rPr>
              <a:t>بوده که تنها تفاوت این روش ها با هم منبع نوری است که در آنها به کار برده می شود. </a:t>
            </a:r>
            <a:r>
              <a:rPr lang="en-US" dirty="0">
                <a:cs typeface="B Nazanin" panose="00000400000000000000" pitchFamily="2" charset="-78"/>
              </a:rPr>
              <a:t>DLP </a:t>
            </a:r>
            <a:r>
              <a:rPr lang="fa-IR" dirty="0">
                <a:cs typeface="B Nazanin" panose="00000400000000000000" pitchFamily="2" charset="-78"/>
              </a:rPr>
              <a:t>با استفاده از منبع نور معمولی مانند لامپ های الکتریکی، پنل صفحه نمایش کریستال مایع و یا دستگاه های دگرگون سازی آینه  </a:t>
            </a:r>
            <a:r>
              <a:rPr lang="en-US" dirty="0" smtClean="0">
                <a:cs typeface="B Nazanin" panose="00000400000000000000" pitchFamily="2" charset="-78"/>
              </a:rPr>
              <a:t>DMD</a:t>
            </a:r>
            <a:r>
              <a:rPr lang="fa-IR" dirty="0" smtClean="0">
                <a:cs typeface="B Nazanin" panose="00000400000000000000" pitchFamily="2" charset="-78"/>
              </a:rPr>
              <a:t>کار </a:t>
            </a:r>
            <a:r>
              <a:rPr lang="fa-IR" dirty="0">
                <a:cs typeface="B Nazanin" panose="00000400000000000000" pitchFamily="2" charset="-78"/>
              </a:rPr>
              <a:t>می </a:t>
            </a:r>
            <a:r>
              <a:rPr lang="fa-IR" dirty="0" smtClean="0">
                <a:cs typeface="B Nazanin" panose="00000400000000000000" pitchFamily="2" charset="-78"/>
              </a:rPr>
              <a:t>کند و </a:t>
            </a:r>
            <a:r>
              <a:rPr lang="fa-IR" dirty="0">
                <a:cs typeface="B Nazanin" panose="00000400000000000000" pitchFamily="2" charset="-78"/>
              </a:rPr>
              <a:t>به تمام سطح مخزن پلیمر از رزین های پلیمری در یک تک حرکت اعمال می شود. به طور کلی ساخت آن نسبت به تکنولوژی های </a:t>
            </a:r>
            <a:r>
              <a:rPr lang="en-US" dirty="0">
                <a:cs typeface="B Nazanin" panose="00000400000000000000" pitchFamily="2" charset="-78"/>
              </a:rPr>
              <a:t>SL </a:t>
            </a:r>
            <a:r>
              <a:rPr lang="fa-IR" dirty="0">
                <a:cs typeface="B Nazanin" panose="00000400000000000000" pitchFamily="2" charset="-78"/>
              </a:rPr>
              <a:t>بسیار سریع تر و دقیق تر می باشد و قطعات تولیدی توسط آن از وضوح بالایی برخوردار هستند. شباهت این روش با </a:t>
            </a:r>
            <a:r>
              <a:rPr lang="en-US" dirty="0">
                <a:cs typeface="B Nazanin" panose="00000400000000000000" pitchFamily="2" charset="-78"/>
              </a:rPr>
              <a:t>SL </a:t>
            </a:r>
            <a:r>
              <a:rPr lang="fa-IR" dirty="0">
                <a:cs typeface="B Nazanin" panose="00000400000000000000" pitchFamily="2" charset="-78"/>
              </a:rPr>
              <a:t>ها، در ملزومات ساختارهای پشتیبانی پس از پخت است. یکی از مزایای روش </a:t>
            </a:r>
            <a:r>
              <a:rPr lang="en-US" dirty="0">
                <a:cs typeface="B Nazanin" panose="00000400000000000000" pitchFamily="2" charset="-78"/>
              </a:rPr>
              <a:t>DLP </a:t>
            </a:r>
            <a:r>
              <a:rPr lang="fa-IR" dirty="0">
                <a:cs typeface="B Nazanin" panose="00000400000000000000" pitchFamily="2" charset="-78"/>
              </a:rPr>
              <a:t>این است که عمق کمی از مخزن مواد رزین مورد نیاز است که این خود باعث تسهیل در روند تولید و به طور کلی پایین آوردن هزینه و کاهش ضایعات تولید است.</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860251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67709" y="179947"/>
            <a:ext cx="4457065" cy="646679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089237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05496"/>
          </a:xfrm>
        </p:spPr>
        <p:txBody>
          <a:bodyPr/>
          <a:lstStyle/>
          <a:p>
            <a:pPr algn="r" rtl="1"/>
            <a:r>
              <a:rPr lang="fa-IR" dirty="0" smtClean="0">
                <a:cs typeface="B Titr" panose="00000700000000000000" pitchFamily="2" charset="-78"/>
              </a:rPr>
              <a:t>مقایسه کارکرد تکنولوژی های چاپ</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2413" y="1401584"/>
            <a:ext cx="8755171" cy="502956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539311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1250" y="569761"/>
            <a:ext cx="9404723" cy="834757"/>
          </a:xfrm>
        </p:spPr>
        <p:txBody>
          <a:bodyPr/>
          <a:lstStyle/>
          <a:p>
            <a:pPr algn="ctr"/>
            <a:r>
              <a:rPr lang="fa-IR" dirty="0" smtClean="0">
                <a:cs typeface="B Titr" panose="00000700000000000000" pitchFamily="2" charset="-78"/>
              </a:rPr>
              <a:t>اسکنر سه بعدی</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859" y="1673695"/>
            <a:ext cx="9334500" cy="36861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792998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27670" y="1518909"/>
            <a:ext cx="8946541" cy="4195481"/>
          </a:xfrm>
        </p:spPr>
        <p:txBody>
          <a:bodyPr>
            <a:normAutofit/>
          </a:bodyPr>
          <a:lstStyle/>
          <a:p>
            <a:pPr marL="0" indent="0" algn="just" rtl="1">
              <a:buNone/>
            </a:pPr>
            <a:r>
              <a:rPr lang="fa-IR" dirty="0" smtClean="0">
                <a:cs typeface="B Nazanin" panose="00000400000000000000" pitchFamily="2" charset="-78"/>
              </a:rPr>
              <a:t>اسکنر </a:t>
            </a:r>
            <a:r>
              <a:rPr lang="fa-IR" dirty="0">
                <a:cs typeface="B Nazanin" panose="00000400000000000000" pitchFamily="2" charset="-78"/>
              </a:rPr>
              <a:t>سه بعدی  وسیله ای است که با آنالیز ظاهر جسم ، اطلاعاتی در مورد شکل و ویژگی های آن مانند رنگ و فرم را به دست آورده و برای تولید مدل سه بعدی دیجیتال در اختیار کاربران قرار می دهد.</a:t>
            </a:r>
          </a:p>
          <a:p>
            <a:pPr marL="0" indent="0" algn="just" rtl="1">
              <a:buNone/>
            </a:pPr>
            <a:r>
              <a:rPr lang="fa-IR" dirty="0">
                <a:cs typeface="B Nazanin" panose="00000400000000000000" pitchFamily="2" charset="-78"/>
              </a:rPr>
              <a:t>اطلاعات سه بعدی بدست آمده برای اکثر برنامه های سه بعدی قابل استفاه است. از اسکنرهای سه بعدی به طور گسترده در سرگرمی ها ، فیلمسازی و بازی های ویدیویی و رایانه ای استفاده می شود. کاربردهای دیگر  رایج این تکنولوژی شامل: طراحی صنعتی، پزشکی ، مهندسی و نمونه سازی، کنترل کیفیت و نمونه سازی مصنوعات فرهنگی و هنری است. این اسکنر در مهندسی معکوس که یکی از روش های متداول تولید هست نیز کاربرد دارد و طی آن محصولی که قبلا تولید شده را اسکن و  پس از بررسی های فنی و تغییرات لازم، مجددا طراحی کرده  و قطعه تغییر یافته را دوباره بازسازی می کنند. توانایی فنی مهندسین در کنار استفاده از این ابزار آلات پیشرفته  نقش مهمی در بالابردن کیفیت و سرعت عملیات مهندسی معکوس دارد.</a:t>
            </a:r>
          </a:p>
          <a:p>
            <a:pPr marL="0" indent="0" algn="just" rtl="1">
              <a:buNone/>
            </a:pPr>
            <a:r>
              <a:rPr lang="fa-IR" dirty="0">
                <a:cs typeface="B Nazanin" panose="00000400000000000000" pitchFamily="2" charset="-78"/>
              </a:rPr>
              <a:t>برای استفاده از یک فایل سه بعدی،  اسکنرهای متفاوت زیادی وجود دارند که در یک دسته بندی کلی می توان آنها را به دو گروه اساسی تقسیم کرد : ۱ – تماسی  ۲ – غیر تماسی</a:t>
            </a:r>
          </a:p>
          <a:p>
            <a:pPr marL="0" indent="0" algn="just" rtl="1">
              <a:buNone/>
            </a:pPr>
            <a:r>
              <a:rPr lang="fa-IR" dirty="0">
                <a:cs typeface="B Nazanin" panose="00000400000000000000" pitchFamily="2" charset="-78"/>
              </a:rPr>
              <a:t>و اسکنر غیر تماسی نیز به دو دسته اصلی  فعال و غیر فعال تقسیم می شوند.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2144757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اسکنرهای سه بعدی کاربردی</a:t>
            </a:r>
            <a:endParaRPr lang="en-US" dirty="0">
              <a:cs typeface="B Titr" panose="00000700000000000000" pitchFamily="2" charset="-78"/>
            </a:endParaRPr>
          </a:p>
        </p:txBody>
      </p:sp>
      <p:sp>
        <p:nvSpPr>
          <p:cNvPr id="3" name="Content Placeholder 2"/>
          <p:cNvSpPr>
            <a:spLocks noGrp="1"/>
          </p:cNvSpPr>
          <p:nvPr>
            <p:ph idx="1"/>
          </p:nvPr>
        </p:nvSpPr>
        <p:spPr>
          <a:xfrm>
            <a:off x="6305703" y="1584744"/>
            <a:ext cx="5346180" cy="4816055"/>
          </a:xfrm>
        </p:spPr>
        <p:txBody>
          <a:bodyPr/>
          <a:lstStyle/>
          <a:p>
            <a:pPr algn="just" rtl="1"/>
            <a:r>
              <a:rPr lang="fa-IR" dirty="0" smtClean="0">
                <a:cs typeface="B Nazanin" panose="00000400000000000000" pitchFamily="2" charset="-78"/>
              </a:rPr>
              <a:t>برخی از اسکنرهای سه بعدی عناوین ویژه و تخصصی هستند که فقط متخصصان از آنها بهره می برند اما امروزه و با پیشرفت صنایع مختلف به ویژه صنایع مرتبط با ایمنی و امنیت از سویی و کوچک شدن اسکنرها از سوی دیگر، در ابزارهای مختلف از فناوری اسکن استفاده می شود.</a:t>
            </a:r>
          </a:p>
          <a:p>
            <a:pPr algn="just" rtl="1"/>
            <a:r>
              <a:rPr lang="fa-IR" dirty="0" smtClean="0">
                <a:cs typeface="B Nazanin" panose="00000400000000000000" pitchFamily="2" charset="-78"/>
              </a:rPr>
              <a:t>نمونه این استفاده ها رو می توان در اسکنرهای عنبیه چشم و همچنین اسکن های صورت مشاهده کرد که یکی از مهمترین آنها را می توان </a:t>
            </a:r>
            <a:r>
              <a:rPr lang="en-US" dirty="0" err="1" smtClean="0">
                <a:cs typeface="B Nazanin" panose="00000400000000000000" pitchFamily="2" charset="-78"/>
              </a:rPr>
              <a:t>FaceID</a:t>
            </a:r>
            <a:r>
              <a:rPr lang="fa-IR" dirty="0" smtClean="0">
                <a:cs typeface="B Nazanin" panose="00000400000000000000" pitchFamily="2" charset="-78"/>
              </a:rPr>
              <a:t> اپل برشمرد که در نمونه گوشی هایی هموچون </a:t>
            </a:r>
            <a:r>
              <a:rPr lang="en-US" dirty="0" smtClean="0">
                <a:cs typeface="B Nazanin" panose="00000400000000000000" pitchFamily="2" charset="-78"/>
              </a:rPr>
              <a:t>Huawei</a:t>
            </a:r>
            <a:r>
              <a:rPr lang="fa-IR" dirty="0" smtClean="0">
                <a:cs typeface="B Nazanin" panose="00000400000000000000" pitchFamily="2" charset="-78"/>
              </a:rPr>
              <a:t> و سامسونگ نیز به زودی یافت خواهد شد.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3620" y="1688592"/>
            <a:ext cx="6071616" cy="30813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407156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9149" y="1218985"/>
            <a:ext cx="8946541" cy="4195481"/>
          </a:xfrm>
        </p:spPr>
        <p:txBody>
          <a:bodyPr>
            <a:normAutofit/>
          </a:bodyPr>
          <a:lstStyle/>
          <a:p>
            <a:pPr marL="0" indent="0" algn="ctr" rtl="1">
              <a:buNone/>
            </a:pPr>
            <a:endParaRPr lang="en-US" sz="4400" dirty="0" smtClean="0">
              <a:cs typeface="B Titr" panose="00000700000000000000" pitchFamily="2" charset="-78"/>
            </a:endParaRPr>
          </a:p>
          <a:p>
            <a:pPr marL="0" indent="0" algn="ctr" rtl="1">
              <a:buNone/>
            </a:pPr>
            <a:endParaRPr lang="en-US" sz="4400" dirty="0">
              <a:cs typeface="B Titr" panose="00000700000000000000" pitchFamily="2" charset="-78"/>
            </a:endParaRPr>
          </a:p>
          <a:p>
            <a:pPr marL="0" indent="0" algn="ctr" rtl="1">
              <a:buNone/>
            </a:pPr>
            <a:r>
              <a:rPr lang="fa-IR" sz="4400" dirty="0" smtClean="0">
                <a:cs typeface="B Titr" panose="00000700000000000000" pitchFamily="2" charset="-78"/>
              </a:rPr>
              <a:t>متریال های چاپ</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6426379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86192" y="831279"/>
            <a:ext cx="8946541" cy="1948497"/>
          </a:xfrm>
        </p:spPr>
        <p:txBody>
          <a:bodyPr/>
          <a:lstStyle/>
          <a:p>
            <a:pPr marL="0" indent="0" algn="just" rtl="1">
              <a:buNone/>
            </a:pPr>
            <a:r>
              <a:rPr lang="fa-IR" dirty="0" smtClean="0">
                <a:cs typeface="B Nazanin" panose="00000400000000000000" pitchFamily="2" charset="-78"/>
              </a:rPr>
              <a:t>بسته به تکنولوژی چاپ مواد، مواد مختلفی همچون </a:t>
            </a:r>
            <a:r>
              <a:rPr lang="en-US" dirty="0" smtClean="0">
                <a:cs typeface="B Nazanin" panose="00000400000000000000" pitchFamily="2" charset="-78"/>
              </a:rPr>
              <a:t>PLA</a:t>
            </a:r>
            <a:r>
              <a:rPr lang="fa-IR" dirty="0" smtClean="0">
                <a:cs typeface="B Nazanin" panose="00000400000000000000" pitchFamily="2" charset="-78"/>
              </a:rPr>
              <a:t> و </a:t>
            </a:r>
            <a:r>
              <a:rPr lang="en-US" dirty="0" smtClean="0">
                <a:cs typeface="B Nazanin" panose="00000400000000000000" pitchFamily="2" charset="-78"/>
              </a:rPr>
              <a:t>ABS</a:t>
            </a:r>
            <a:r>
              <a:rPr lang="fa-IR" dirty="0" smtClean="0">
                <a:cs typeface="B Nazanin" panose="00000400000000000000" pitchFamily="2" charset="-78"/>
              </a:rPr>
              <a:t> مورد استفاده قرار میگیرند و این مواد مصرفی هر یک به تفکیک نوع تکنولوژی چاپ مورد استفاده قرار می گیرند.	</a:t>
            </a:r>
          </a:p>
          <a:p>
            <a:pPr marL="0" indent="0" algn="just" rtl="1">
              <a:buNone/>
            </a:pPr>
            <a:r>
              <a:rPr lang="fa-IR" dirty="0" smtClean="0">
                <a:cs typeface="B Nazanin" panose="00000400000000000000" pitchFamily="2" charset="-78"/>
              </a:rPr>
              <a:t>از سوی دیگر، بسته به نوع کارکرد پرینتر سه بعدی ، اعم از غذایی، پوشیدنی و ... مواد مختلفی برای پرینترهای سه بعدی به کار می روند و دامنه آنها از سلول های بنیادی تا مواد مصرفی غذایی گسترده شده است و از این رو نمی توان آنها را به صورت جزئی بر شمرد.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3728" y="2882637"/>
            <a:ext cx="4267796" cy="284837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3540" y="2882636"/>
            <a:ext cx="3987719" cy="284837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826847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07909"/>
          </a:xfrm>
        </p:spPr>
        <p:txBody>
          <a:bodyPr/>
          <a:lstStyle/>
          <a:p>
            <a:pPr algn="r" rtl="1"/>
            <a:r>
              <a:rPr lang="fa-IR" dirty="0" smtClean="0">
                <a:cs typeface="B Titr" panose="00000700000000000000" pitchFamily="2" charset="-78"/>
              </a:rPr>
              <a:t>ساختار یک مدل سه بعدی</a:t>
            </a:r>
            <a:endParaRPr lang="en-US" dirty="0">
              <a:cs typeface="B Titr" panose="00000700000000000000" pitchFamily="2" charset="-78"/>
            </a:endParaRPr>
          </a:p>
        </p:txBody>
      </p:sp>
      <p:sp>
        <p:nvSpPr>
          <p:cNvPr id="6" name="Rectangle 5"/>
          <p:cNvSpPr/>
          <p:nvPr/>
        </p:nvSpPr>
        <p:spPr>
          <a:xfrm>
            <a:off x="497434" y="1360627"/>
            <a:ext cx="10702137" cy="442569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57272" y="2282837"/>
            <a:ext cx="6858000" cy="25812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640507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1367" y="677660"/>
            <a:ext cx="8946541" cy="4195481"/>
          </a:xfrm>
        </p:spPr>
        <p:txBody>
          <a:bodyPr>
            <a:normAutofit/>
          </a:bodyPr>
          <a:lstStyle/>
          <a:p>
            <a:pPr marL="0" indent="0" algn="ctr" rtl="1">
              <a:buNone/>
            </a:pPr>
            <a:endParaRPr lang="fa-IR" sz="6000" dirty="0" smtClean="0">
              <a:cs typeface="B Titr" panose="00000700000000000000" pitchFamily="2" charset="-78"/>
            </a:endParaRPr>
          </a:p>
          <a:p>
            <a:pPr marL="0" indent="0" algn="ctr" rtl="1">
              <a:buNone/>
            </a:pPr>
            <a:endParaRPr lang="fa-IR" sz="6000" dirty="0">
              <a:cs typeface="B Titr" panose="00000700000000000000" pitchFamily="2" charset="-78"/>
            </a:endParaRPr>
          </a:p>
          <a:p>
            <a:pPr marL="0" indent="0" algn="ctr" rtl="1">
              <a:buNone/>
            </a:pPr>
            <a:r>
              <a:rPr lang="fa-IR" sz="6000" dirty="0" smtClean="0">
                <a:cs typeface="B Titr" panose="00000700000000000000" pitchFamily="2" charset="-78"/>
              </a:rPr>
              <a:t>کارکردها</a:t>
            </a:r>
            <a:endParaRPr lang="en-US" sz="80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9867660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پزشکی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618170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220" y="957467"/>
            <a:ext cx="9404723" cy="673823"/>
          </a:xfrm>
        </p:spPr>
        <p:txBody>
          <a:bodyPr/>
          <a:lstStyle/>
          <a:p>
            <a:pPr algn="ctr" rtl="1"/>
            <a:r>
              <a:rPr lang="fa-IR" sz="3200" dirty="0">
                <a:cs typeface="B Titr" panose="00000700000000000000" pitchFamily="2" charset="-78"/>
              </a:rPr>
              <a:t>قالب شکسته‌بندی جدید و بهبود سریع‌تر استخوان </a:t>
            </a:r>
            <a:r>
              <a:rPr lang="fa-IR" sz="3200" dirty="0" smtClean="0">
                <a:cs typeface="B Titr" panose="00000700000000000000" pitchFamily="2" charset="-78"/>
              </a:rPr>
              <a:t>آسیب‌دیده</a:t>
            </a:r>
            <a:endParaRPr lang="en-US" sz="3200" dirty="0">
              <a:cs typeface="B Titr" panose="00000700000000000000" pitchFamily="2" charset="-78"/>
            </a:endParaRPr>
          </a:p>
        </p:txBody>
      </p:sp>
      <p:sp>
        <p:nvSpPr>
          <p:cNvPr id="3" name="Content Placeholder 2"/>
          <p:cNvSpPr>
            <a:spLocks noGrp="1"/>
          </p:cNvSpPr>
          <p:nvPr>
            <p:ph idx="1"/>
          </p:nvPr>
        </p:nvSpPr>
        <p:spPr>
          <a:xfrm>
            <a:off x="6071616" y="1899298"/>
            <a:ext cx="4117226" cy="4574653"/>
          </a:xfrm>
        </p:spPr>
        <p:txBody>
          <a:bodyPr/>
          <a:lstStyle/>
          <a:p>
            <a:pPr marL="0" indent="0" algn="just" rtl="1">
              <a:buNone/>
            </a:pPr>
            <a:r>
              <a:rPr lang="fa-IR" dirty="0">
                <a:cs typeface="B Nazanin" panose="00000400000000000000" pitchFamily="2" charset="-78"/>
              </a:rPr>
              <a:t>طراح دنیز کاراسین </a:t>
            </a:r>
            <a:r>
              <a:rPr lang="en-US" dirty="0" err="1" smtClean="0">
                <a:cs typeface="B Nazanin" panose="00000400000000000000" pitchFamily="2" charset="-78"/>
              </a:rPr>
              <a:t>Deniz</a:t>
            </a:r>
            <a:r>
              <a:rPr lang="en-US" dirty="0" smtClean="0">
                <a:cs typeface="B Nazanin" panose="00000400000000000000" pitchFamily="2" charset="-78"/>
              </a:rPr>
              <a:t> </a:t>
            </a:r>
            <a:r>
              <a:rPr lang="en-US" dirty="0" err="1" smtClean="0">
                <a:cs typeface="B Nazanin" panose="00000400000000000000" pitchFamily="2" charset="-78"/>
              </a:rPr>
              <a:t>Karasahin</a:t>
            </a:r>
            <a:r>
              <a:rPr lang="en-US" dirty="0" smtClean="0">
                <a:cs typeface="B Nazanin" panose="00000400000000000000" pitchFamily="2" charset="-78"/>
              </a:rPr>
              <a:t>، </a:t>
            </a:r>
            <a:r>
              <a:rPr lang="fa-IR" dirty="0">
                <a:cs typeface="B Nazanin" panose="00000400000000000000" pitchFamily="2" charset="-78"/>
              </a:rPr>
              <a:t>نسخه‌ای اولیه از یک نوع جدید از قالب اختراع کرده که </a:t>
            </a:r>
            <a:r>
              <a:rPr lang="fa-IR" dirty="0" smtClean="0">
                <a:cs typeface="B Nazanin" panose="00000400000000000000" pitchFamily="2" charset="-78"/>
              </a:rPr>
              <a:t>آستئوید</a:t>
            </a:r>
            <a:r>
              <a:rPr lang="en-US" dirty="0" smtClean="0">
                <a:cs typeface="B Nazanin" panose="00000400000000000000" pitchFamily="2" charset="-78"/>
              </a:rPr>
              <a:t> Osteoid </a:t>
            </a:r>
            <a:r>
              <a:rPr lang="fa-IR" dirty="0">
                <a:cs typeface="B Nazanin" panose="00000400000000000000" pitchFamily="2" charset="-78"/>
              </a:rPr>
              <a:t>نامیده شده و امید می‌رود به انقلابی در زمینه درمان استخوان‌های شکسته بدل شود. این قالب که محصول چاپگرهای سه‌بعدی است، هم از طراحی خوش فرم و مد روز بهره برده است و هم از نظر کارایی در مقایسه با قالب‌های گچی امروزی که همه آنها را شناخته و از آنها وحشت داریم، در رتبه بالاتری قرار می‌گیرد.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663" y="1620170"/>
            <a:ext cx="5060975" cy="50609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666331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855054"/>
            <a:ext cx="9404723" cy="820127"/>
          </a:xfrm>
        </p:spPr>
        <p:txBody>
          <a:bodyPr/>
          <a:lstStyle/>
          <a:p>
            <a:pPr algn="r" rtl="1"/>
            <a:r>
              <a:rPr lang="fa-IR" dirty="0" smtClean="0">
                <a:cs typeface="B Titr" panose="00000700000000000000" pitchFamily="2" charset="-78"/>
              </a:rPr>
              <a:t>چاپ رگ های خونی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یک تیم تحقیقاتی در بیمارستان "زنان و بریگهام" ممکن است به راه حلی برای این مشکل دست یافته باشند. آنها موفق شدند رگ‌های خونی را با استفاده از چاپگرهای سه‌بعدی و مدد‌گرفتن از یک تکنیک جدید تولید کنند؛ تکنیکی که امکان طراحی بافت‌های پیچیده را میسر نموده است.</a:t>
            </a:r>
          </a:p>
          <a:p>
            <a:pPr marL="0" indent="0" algn="just" rtl="1">
              <a:buNone/>
            </a:pPr>
            <a:r>
              <a:rPr lang="fa-IR" dirty="0" smtClean="0">
                <a:cs typeface="B Nazanin" panose="00000400000000000000" pitchFamily="2" charset="-78"/>
              </a:rPr>
              <a:t>اما </a:t>
            </a:r>
            <a:r>
              <a:rPr lang="fa-IR" dirty="0">
                <a:cs typeface="B Nazanin" panose="00000400000000000000" pitchFamily="2" charset="-78"/>
              </a:rPr>
              <a:t>نحوه کار به چه صورت است؟ در ابتدا با استفاده از رشته‌های آگارز* (</a:t>
            </a:r>
            <a:r>
              <a:rPr lang="en-US" dirty="0" err="1">
                <a:cs typeface="B Nazanin" panose="00000400000000000000" pitchFamily="2" charset="-78"/>
              </a:rPr>
              <a:t>Agarose</a:t>
            </a:r>
            <a:r>
              <a:rPr lang="en-US" dirty="0">
                <a:cs typeface="B Nazanin" panose="00000400000000000000" pitchFamily="2" charset="-78"/>
              </a:rPr>
              <a:t>) </a:t>
            </a:r>
            <a:r>
              <a:rPr lang="fa-IR" dirty="0">
                <a:cs typeface="B Nazanin" panose="00000400000000000000" pitchFamily="2" charset="-78"/>
              </a:rPr>
              <a:t>طرح کلی رگ مورد نظر را با کمک چاپگر سه‌بعدی ترسیم می‌کنند. سپس این رشته‌ها را با هیدروژل** می‌پوشانند، بدین صورت یک قالب مخصوص تولید شده است. به محض آنکه آگارز خود را گرفته و استحکام یافت، دانشمندان آن را با دقت کامل و بدون آسیب‌رساندن به هیچ بخش قالب هیدروژلی، خارج می‌کنند. بدین شکل شاهد ایجاد یک سری کانال در داخل ژل هستیم. کانال‌هایی که قادر به انتقال مایعات بوده و در بررسی آزمایشگاهی موفق شدند تا حدودی به خوبی رگ‌های خونی طبیعی انجام وظیفه ‌کنند.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74066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3057" y="670065"/>
            <a:ext cx="8652463" cy="5768309"/>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617715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چاپ پوست سه بعدی</a:t>
            </a:r>
            <a:endParaRPr lang="en-US" dirty="0">
              <a:cs typeface="B Titr" panose="00000700000000000000" pitchFamily="2" charset="-78"/>
            </a:endParaRPr>
          </a:p>
        </p:txBody>
      </p:sp>
      <p:sp>
        <p:nvSpPr>
          <p:cNvPr id="3" name="Content Placeholder 2"/>
          <p:cNvSpPr>
            <a:spLocks noGrp="1"/>
          </p:cNvSpPr>
          <p:nvPr>
            <p:ph idx="1"/>
          </p:nvPr>
        </p:nvSpPr>
        <p:spPr>
          <a:xfrm>
            <a:off x="1111357" y="1562800"/>
            <a:ext cx="8946541" cy="4195481"/>
          </a:xfrm>
        </p:spPr>
        <p:txBody>
          <a:bodyPr>
            <a:normAutofit fontScale="92500" lnSpcReduction="20000"/>
          </a:bodyPr>
          <a:lstStyle/>
          <a:p>
            <a:pPr marL="0" indent="0" algn="just" rtl="1">
              <a:buNone/>
            </a:pPr>
            <a:r>
              <a:rPr lang="fa-IR" dirty="0" smtClean="0">
                <a:cs typeface="B Nazanin" panose="00000400000000000000" pitchFamily="2" charset="-78"/>
              </a:rPr>
              <a:t>لورآل </a:t>
            </a:r>
            <a:r>
              <a:rPr lang="fa-IR" dirty="0">
                <a:cs typeface="B Nazanin" panose="00000400000000000000" pitchFamily="2" charset="-78"/>
              </a:rPr>
              <a:t>با همکاری شرکت </a:t>
            </a:r>
            <a:r>
              <a:rPr lang="en-US" dirty="0" err="1">
                <a:cs typeface="B Nazanin" panose="00000400000000000000" pitchFamily="2" charset="-78"/>
              </a:rPr>
              <a:t>Organovo</a:t>
            </a:r>
            <a:r>
              <a:rPr lang="en-US" dirty="0">
                <a:cs typeface="B Nazanin" panose="00000400000000000000" pitchFamily="2" charset="-78"/>
              </a:rPr>
              <a:t>، </a:t>
            </a:r>
            <a:r>
              <a:rPr lang="fa-IR" dirty="0">
                <a:cs typeface="B Nazanin" panose="00000400000000000000" pitchFamily="2" charset="-78"/>
              </a:rPr>
              <a:t>نمونه‌ای از بافت‌ پوست انسان را پرینت خواهند کرد که به راحتی می‌توان آزمایشاتی را روی آن اعمال کرد. بر اساس گزارش بلومبرگ، لورآل در طول پنج سال آینده و با همکاری </a:t>
            </a:r>
            <a:r>
              <a:rPr lang="en-US" dirty="0" err="1">
                <a:cs typeface="B Nazanin" panose="00000400000000000000" pitchFamily="2" charset="-78"/>
              </a:rPr>
              <a:t>Organovo</a:t>
            </a:r>
            <a:r>
              <a:rPr lang="en-US" dirty="0">
                <a:cs typeface="B Nazanin" panose="00000400000000000000" pitchFamily="2" charset="-78"/>
              </a:rPr>
              <a:t>، </a:t>
            </a:r>
            <a:r>
              <a:rPr lang="fa-IR" dirty="0">
                <a:cs typeface="B Nazanin" panose="00000400000000000000" pitchFamily="2" charset="-78"/>
              </a:rPr>
              <a:t>فرآیند پرینت پوست انسان را تسریع کرده و نمونه‌های بیشتری را تولید خواهد کرد.</a:t>
            </a:r>
          </a:p>
          <a:p>
            <a:pPr marL="0" indent="0" algn="just" rtl="1">
              <a:buNone/>
            </a:pPr>
            <a:r>
              <a:rPr lang="fa-IR" dirty="0" smtClean="0">
                <a:cs typeface="B Nazanin" panose="00000400000000000000" pitchFamily="2" charset="-78"/>
              </a:rPr>
              <a:t>لورآل </a:t>
            </a:r>
            <a:r>
              <a:rPr lang="fa-IR" dirty="0">
                <a:cs typeface="B Nazanin" panose="00000400000000000000" pitchFamily="2" charset="-78"/>
              </a:rPr>
              <a:t>از پلتفرم پرینت بافت‌های زیستی شرکت </a:t>
            </a:r>
            <a:r>
              <a:rPr lang="en-US" dirty="0" err="1">
                <a:cs typeface="B Nazanin" panose="00000400000000000000" pitchFamily="2" charset="-78"/>
              </a:rPr>
              <a:t>Organovo</a:t>
            </a:r>
            <a:r>
              <a:rPr lang="en-US" dirty="0">
                <a:cs typeface="B Nazanin" panose="00000400000000000000" pitchFamily="2" charset="-78"/>
              </a:rPr>
              <a:t> </a:t>
            </a:r>
            <a:r>
              <a:rPr lang="fa-IR" dirty="0">
                <a:cs typeface="B Nazanin" panose="00000400000000000000" pitchFamily="2" charset="-78"/>
              </a:rPr>
              <a:t>که با نام </a:t>
            </a:r>
            <a:r>
              <a:rPr lang="en-US" dirty="0" err="1">
                <a:cs typeface="B Nazanin" panose="00000400000000000000" pitchFamily="2" charset="-78"/>
              </a:rPr>
              <a:t>NovoGen</a:t>
            </a:r>
            <a:r>
              <a:rPr lang="en-US" dirty="0">
                <a:cs typeface="B Nazanin" panose="00000400000000000000" pitchFamily="2" charset="-78"/>
              </a:rPr>
              <a:t> </a:t>
            </a:r>
            <a:r>
              <a:rPr lang="fa-IR" dirty="0">
                <a:cs typeface="B Nazanin" panose="00000400000000000000" pitchFamily="2" charset="-78"/>
              </a:rPr>
              <a:t>شناخته می‌شود، استفاده خواهد کرد. این فرآیند شامل شناسایی عناصر کلیدی و معماری بافت مورد نظر و ایجاد فرمول اختصاصی زیستی یا چند سلولی برای آن است. سپس این بافت به صورت لایه‌های عمودی ساخته می‌شود. پیش از این، روشی مشابه این تکنولوژی پرینت پوست، برای تسریع روند درمان صدمات ناشی از سوختگی پوست به کار گرفته شده است. </a:t>
            </a:r>
          </a:p>
          <a:p>
            <a:pPr marL="0" indent="0" algn="just" rtl="1">
              <a:buNone/>
            </a:pPr>
            <a:r>
              <a:rPr lang="fa-IR" dirty="0" smtClean="0">
                <a:cs typeface="B Nazanin" panose="00000400000000000000" pitchFamily="2" charset="-78"/>
              </a:rPr>
              <a:t>روش </a:t>
            </a:r>
            <a:r>
              <a:rPr lang="fa-IR" dirty="0">
                <a:cs typeface="B Nazanin" panose="00000400000000000000" pitchFamily="2" charset="-78"/>
              </a:rPr>
              <a:t>فعلی لورآل در استفاده از پوست انسان متفاوت و شامل شکستن سلول‌های بافتی پوست است. لورآل سپس این سلول‌ها را کشت کرده و آن‌ها را در محیط آزمایشگاهی رشد می‌دهد و تاحدودی آن را به بافت زنده‌ی پوست انسان تبدیل می‌کند. بر اساس گزارش بلومبرگ، این شرکت سالانه بیش از ۱۰۰٫۰۰۰ نمونه پوست تولید می‌کند؛ نصف این پوست‌های تولیدی در آزمایشات لوازم آرایشی لورآل مورد استفاده قرار گرفته و نیم دیگر آن توسط شرکت‌های داروسازی و شرکت‌های آرایشی به فروش می‌رسد. یک نمونه از این پوست، نیم سانتی متر مربع عرض داشته و تا یک میلی متر ضخامت دارد؛ تولید این نمونه حدود یک هفته به طول می‌انجامد. لورآل اظهار امیدواری می‌کند که با همکاری </a:t>
            </a:r>
            <a:r>
              <a:rPr lang="en-US" dirty="0" err="1">
                <a:cs typeface="B Nazanin" panose="00000400000000000000" pitchFamily="2" charset="-78"/>
              </a:rPr>
              <a:t>Organovo</a:t>
            </a:r>
            <a:r>
              <a:rPr lang="en-US" dirty="0">
                <a:cs typeface="B Nazanin" panose="00000400000000000000" pitchFamily="2" charset="-78"/>
              </a:rPr>
              <a:t> </a:t>
            </a:r>
            <a:r>
              <a:rPr lang="fa-IR" dirty="0">
                <a:cs typeface="B Nazanin" panose="00000400000000000000" pitchFamily="2" charset="-78"/>
              </a:rPr>
              <a:t>و بهره گرفتن از تکنولوژی آن، روند تولید پوست انسان تسریع خواهد شد. بلومبرگ گزارش کرده که آزمایشگاه‌های لورآل سالانه حدود پنج متر مربع پوست تولید می‌کند.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226939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434" y="733824"/>
            <a:ext cx="8385086" cy="5604032"/>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47503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چاپ اجزاء زنده</a:t>
            </a:r>
            <a:endParaRPr lang="en-US" dirty="0">
              <a:cs typeface="B Titr" panose="00000700000000000000" pitchFamily="2" charset="-78"/>
            </a:endParaRPr>
          </a:p>
        </p:txBody>
      </p:sp>
      <p:sp>
        <p:nvSpPr>
          <p:cNvPr id="3" name="Content Placeholder 2"/>
          <p:cNvSpPr>
            <a:spLocks noGrp="1"/>
          </p:cNvSpPr>
          <p:nvPr>
            <p:ph idx="1"/>
          </p:nvPr>
        </p:nvSpPr>
        <p:spPr>
          <a:xfrm>
            <a:off x="1103312" y="1306767"/>
            <a:ext cx="8946541" cy="5225707"/>
          </a:xfrm>
        </p:spPr>
        <p:txBody>
          <a:bodyPr/>
          <a:lstStyle/>
          <a:p>
            <a:pPr marL="0" indent="0" algn="just" rtl="1">
              <a:buNone/>
            </a:pPr>
            <a:r>
              <a:rPr lang="fa-IR" dirty="0">
                <a:cs typeface="B Nazanin" panose="00000400000000000000" pitchFamily="2" charset="-78"/>
              </a:rPr>
              <a:t>پلتفرم جدیدی پرینت سه‌بعدی توسط پژوهشگران مرکز </a:t>
            </a:r>
            <a:r>
              <a:rPr lang="en-US" dirty="0">
                <a:cs typeface="B Nazanin" panose="00000400000000000000" pitchFamily="2" charset="-78"/>
              </a:rPr>
              <a:t>ETH </a:t>
            </a:r>
            <a:r>
              <a:rPr lang="fa-IR" dirty="0">
                <a:cs typeface="B Nazanin" panose="00000400000000000000" pitchFamily="2" charset="-78"/>
              </a:rPr>
              <a:t>به سرپرستی پروفسور آندره استارت، رئیس آزمایشگاه ویژه‌ی مواد پیچیده، ایجاد شده است. این روش در حال پیشرفت برای بهبود روند کار با مواد زنده است. ماده‌ی ویژه‌ای که به‌عنوان جوهر برای این پرینتر سه‌بعدی طراحی شده، در واقع نوعی جوهر متشکل از باکتری‌ها است. دستگاه در ادامه و با به‌دست آوردن بهبودهای لازم، قابلیت چاپ (پرینت) طرح‌های بیوشیمیایی زنده را برای اهداف گسترده و گوناگون خواهد داشت؛ اهداف و کاربردهایی که بسته به نوع باکتری مورد استفاده با یکدیگر تفاوت پیدا می‌کنند. دستاوردهای پژوهش این گروه در </a:t>
            </a:r>
            <a:r>
              <a:rPr lang="en-US" dirty="0">
                <a:cs typeface="B Nazanin" panose="00000400000000000000" pitchFamily="2" charset="-78"/>
              </a:rPr>
              <a:t>Science Advances </a:t>
            </a:r>
            <a:r>
              <a:rPr lang="fa-IR" dirty="0">
                <a:cs typeface="B Nazanin" panose="00000400000000000000" pitchFamily="2" charset="-78"/>
              </a:rPr>
              <a:t>منتشر شده است</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ترکیب جوهر جدید که از </a:t>
            </a:r>
            <a:r>
              <a:rPr lang="fa-IR" b="1" dirty="0">
                <a:cs typeface="B Nazanin" panose="00000400000000000000" pitchFamily="2" charset="-78"/>
              </a:rPr>
              <a:t>هیدروژل</a:t>
            </a:r>
            <a:r>
              <a:rPr lang="fa-IR" dirty="0">
                <a:cs typeface="B Nazanin" panose="00000400000000000000" pitchFamily="2" charset="-78"/>
              </a:rPr>
              <a:t> سازگار با محیط زیست تشکیل شده است، می‌تواند ساختاری کارامد را برای باکتری‌ها فراهم کند. در آزمایش‌های گروه از باکتری‌های موسوم به</a:t>
            </a:r>
            <a:r>
              <a:rPr lang="en-US" sz="1600" b="1" dirty="0">
                <a:cs typeface="B Nazanin" panose="00000400000000000000" pitchFamily="2" charset="-78"/>
              </a:rPr>
              <a:t>Pseudomonas </a:t>
            </a:r>
            <a:r>
              <a:rPr lang="en-US" sz="1600" b="1" dirty="0" err="1">
                <a:cs typeface="B Nazanin" panose="00000400000000000000" pitchFamily="2" charset="-78"/>
              </a:rPr>
              <a:t>putida</a:t>
            </a:r>
            <a:r>
              <a:rPr lang="en-US" sz="1600" dirty="0">
                <a:cs typeface="B Nazanin" panose="00000400000000000000" pitchFamily="2" charset="-78"/>
              </a:rPr>
              <a:t> </a:t>
            </a:r>
            <a:r>
              <a:rPr lang="fa-IR" sz="1600" dirty="0">
                <a:cs typeface="B Nazanin" panose="00000400000000000000" pitchFamily="2" charset="-78"/>
              </a:rPr>
              <a:t>و </a:t>
            </a:r>
            <a:r>
              <a:rPr lang="en-US" sz="1600" b="1" dirty="0" err="1">
                <a:cs typeface="B Nazanin" panose="00000400000000000000" pitchFamily="2" charset="-78"/>
              </a:rPr>
              <a:t>Acetobacter</a:t>
            </a:r>
            <a:r>
              <a:rPr lang="en-US" sz="1600" b="1" dirty="0">
                <a:cs typeface="B Nazanin" panose="00000400000000000000" pitchFamily="2" charset="-78"/>
              </a:rPr>
              <a:t> </a:t>
            </a:r>
            <a:r>
              <a:rPr lang="en-US" sz="1600" b="1" dirty="0" err="1">
                <a:cs typeface="B Nazanin" panose="00000400000000000000" pitchFamily="2" charset="-78"/>
              </a:rPr>
              <a:t>xylinum</a:t>
            </a:r>
            <a:r>
              <a:rPr lang="en-US" dirty="0">
                <a:cs typeface="B Nazanin" panose="00000400000000000000" pitchFamily="2" charset="-78"/>
              </a:rPr>
              <a:t> </a:t>
            </a:r>
            <a:r>
              <a:rPr lang="fa-IR" dirty="0">
                <a:cs typeface="B Nazanin" panose="00000400000000000000" pitchFamily="2" charset="-78"/>
              </a:rPr>
              <a:t>استفاده شد و امکان استفاده از گونه‌های دیگر باکتری هم بسته به نوع آزمایش و کابرد مورد نظر وجود دارد. ماده‌ی ترکیب‌شده از </a:t>
            </a:r>
            <a:r>
              <a:rPr lang="fa-IR" b="1" dirty="0">
                <a:cs typeface="B Nazanin" panose="00000400000000000000" pitchFamily="2" charset="-78"/>
              </a:rPr>
              <a:t>جوهر هیدروژلی</a:t>
            </a:r>
            <a:r>
              <a:rPr lang="fa-IR" dirty="0">
                <a:cs typeface="B Nazanin" panose="00000400000000000000" pitchFamily="2" charset="-78"/>
              </a:rPr>
              <a:t> و </a:t>
            </a:r>
            <a:r>
              <a:rPr lang="fa-IR" b="1" dirty="0">
                <a:cs typeface="B Nazanin" panose="00000400000000000000" pitchFamily="2" charset="-78"/>
              </a:rPr>
              <a:t>باکتری‌ها</a:t>
            </a:r>
            <a:r>
              <a:rPr lang="fa-IR" dirty="0">
                <a:cs typeface="B Nazanin" panose="00000400000000000000" pitchFamily="2" charset="-78"/>
              </a:rPr>
              <a:t>، می‌تواند درد را کاهش دهد، رطوبت را در محل مورد نظر حفظ کند و در عین حال هم فوق‌العاده پایدار است. با توجه به همین ویژگی‌ها، می‌توانیم بگوییم که این جوهر خاص دارای پتانسیل مناسب برای بالقوه برای استفاده به‌عنوان روشی درمانی برای </a:t>
            </a:r>
            <a:r>
              <a:rPr lang="fa-IR" b="1" dirty="0">
                <a:cs typeface="B Nazanin" panose="00000400000000000000" pitchFamily="2" charset="-78"/>
              </a:rPr>
              <a:t>سوختگی</a:t>
            </a:r>
            <a:r>
              <a:rPr lang="fa-IR" dirty="0">
                <a:cs typeface="B Nazanin" panose="00000400000000000000" pitchFamily="2" charset="-78"/>
              </a:rPr>
              <a:t> باشد. دانشمندان در یک استفاده‌ی واحد از این پرینتر سه‌بعدی می‌توانند تا چهار جوهر مختلف را مورد استفاده قرار دهند؛ جوهرهایی که هرکدام دارای انواع مختلفی از باکتری‌ها هستند.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14473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377" y="1050456"/>
            <a:ext cx="10708265" cy="521135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571662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569761"/>
            <a:ext cx="9404723" cy="783551"/>
          </a:xfrm>
        </p:spPr>
        <p:txBody>
          <a:bodyPr/>
          <a:lstStyle/>
          <a:p>
            <a:pPr algn="r" rtl="1"/>
            <a:r>
              <a:rPr lang="fa-IR" dirty="0" smtClean="0">
                <a:cs typeface="B Titr" panose="00000700000000000000" pitchFamily="2" charset="-78"/>
              </a:rPr>
              <a:t>ساخت قلب مصنوعی</a:t>
            </a:r>
            <a:endParaRPr lang="en-US" dirty="0">
              <a:cs typeface="B Titr" panose="00000700000000000000" pitchFamily="2" charset="-78"/>
            </a:endParaRPr>
          </a:p>
        </p:txBody>
      </p:sp>
      <p:sp>
        <p:nvSpPr>
          <p:cNvPr id="3" name="Content Placeholder 2"/>
          <p:cNvSpPr>
            <a:spLocks noGrp="1"/>
          </p:cNvSpPr>
          <p:nvPr>
            <p:ph idx="1"/>
          </p:nvPr>
        </p:nvSpPr>
        <p:spPr>
          <a:xfrm>
            <a:off x="1104293" y="1511593"/>
            <a:ext cx="8946541" cy="1875345"/>
          </a:xfrm>
        </p:spPr>
        <p:txBody>
          <a:bodyPr/>
          <a:lstStyle/>
          <a:p>
            <a:pPr marL="0" indent="0" algn="just" rtl="1">
              <a:buNone/>
            </a:pPr>
            <a:r>
              <a:rPr lang="fa-IR" dirty="0">
                <a:cs typeface="B Nazanin" panose="00000400000000000000" pitchFamily="2" charset="-78"/>
              </a:rPr>
              <a:t>یک گروه کوچک در </a:t>
            </a:r>
            <a:r>
              <a:rPr lang="en-US" dirty="0">
                <a:cs typeface="B Nazanin" panose="00000400000000000000" pitchFamily="2" charset="-78"/>
              </a:rPr>
              <a:t>ETH </a:t>
            </a:r>
            <a:r>
              <a:rPr lang="fa-IR" dirty="0">
                <a:cs typeface="B Nazanin" panose="00000400000000000000" pitchFamily="2" charset="-78"/>
              </a:rPr>
              <a:t>که توسط دانشجوی دکتری نیکولاس کورز رهبری می‌شود، قلبی ساخته است که می‌توان گفت اولین قلب مصنوعی کاملاً نرم محسوب می‌شود و عمل پمپاژ خون را به‌وسیله‌ی بطن‌های سیلیکونی انجام می‌دهد که از نظر کارکرد کاملاً شبیه قلب طبیعی انسان است.</a:t>
            </a:r>
          </a:p>
          <a:p>
            <a:pPr marL="0" indent="0" algn="just" rtl="1">
              <a:buNone/>
            </a:pPr>
            <a:r>
              <a:rPr lang="fa-IR" dirty="0" smtClean="0">
                <a:cs typeface="B Nazanin" panose="00000400000000000000" pitchFamily="2" charset="-78"/>
              </a:rPr>
              <a:t>البته </a:t>
            </a:r>
            <a:r>
              <a:rPr lang="fa-IR" dirty="0">
                <a:cs typeface="B Nazanin" panose="00000400000000000000" pitchFamily="2" charset="-78"/>
              </a:rPr>
              <a:t>نه دقیقاً شبیه یک قلب طبیعی که بین بطن‌های آن یک دیواره نازک وجود دارد؛ اما محفظه‌هایی برای پر و خالی شدن وجود دارند که می‌توانند عمل پمپاژ خون را شبیه‌سازی کنند و شبیه به قلب طبیعی انسان هستند.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36411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8181"/>
          </a:xfrm>
        </p:spPr>
        <p:txBody>
          <a:bodyPr/>
          <a:lstStyle/>
          <a:p>
            <a:pPr algn="r" rtl="1"/>
            <a:r>
              <a:rPr lang="fa-IR" dirty="0" smtClean="0">
                <a:cs typeface="B Titr" panose="00000700000000000000" pitchFamily="2" charset="-78"/>
              </a:rPr>
              <a:t>شیوه نمایش مدل سه بعدی</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22378" y="1719072"/>
            <a:ext cx="5359043" cy="4195762"/>
          </a:xfrm>
        </p:spPr>
      </p:pic>
      <p:sp>
        <p:nvSpPr>
          <p:cNvPr id="5" name="TextBox 4"/>
          <p:cNvSpPr txBox="1"/>
          <p:nvPr/>
        </p:nvSpPr>
        <p:spPr>
          <a:xfrm>
            <a:off x="6093310" y="1719072"/>
            <a:ext cx="5318401" cy="3970318"/>
          </a:xfrm>
          <a:prstGeom prst="rect">
            <a:avLst/>
          </a:prstGeom>
          <a:noFill/>
        </p:spPr>
        <p:txBody>
          <a:bodyPr wrap="square" rtlCol="0">
            <a:spAutoFit/>
          </a:bodyPr>
          <a:lstStyle/>
          <a:p>
            <a:r>
              <a:rPr lang="en-US" dirty="0"/>
              <a:t>facet normal 0.000000 0.000000 -1.000000</a:t>
            </a:r>
          </a:p>
          <a:p>
            <a:r>
              <a:rPr lang="en-US" dirty="0"/>
              <a:t>outer loop</a:t>
            </a:r>
          </a:p>
          <a:p>
            <a:r>
              <a:rPr lang="en-US" dirty="0"/>
              <a:t>vertex 4.384542 3.619370 -2.866994</a:t>
            </a:r>
          </a:p>
          <a:p>
            <a:r>
              <a:rPr lang="en-US" dirty="0"/>
              <a:t>vertex 4.384542 -3.619370 -2.866994</a:t>
            </a:r>
          </a:p>
          <a:p>
            <a:r>
              <a:rPr lang="en-US" dirty="0"/>
              <a:t>vertex -4.384542 -3.619370 -2.866994</a:t>
            </a:r>
          </a:p>
          <a:p>
            <a:r>
              <a:rPr lang="en-US" dirty="0" err="1"/>
              <a:t>endloop</a:t>
            </a:r>
            <a:endParaRPr lang="en-US" dirty="0"/>
          </a:p>
          <a:p>
            <a:r>
              <a:rPr lang="en-US" dirty="0" err="1"/>
              <a:t>endfacet</a:t>
            </a:r>
            <a:endParaRPr lang="en-US" dirty="0"/>
          </a:p>
          <a:p>
            <a:r>
              <a:rPr lang="en-US" dirty="0"/>
              <a:t>facet normal -0.000000 0.000000 -1.000000</a:t>
            </a:r>
          </a:p>
          <a:p>
            <a:r>
              <a:rPr lang="en-US" dirty="0"/>
              <a:t>outer loop</a:t>
            </a:r>
          </a:p>
          <a:p>
            <a:r>
              <a:rPr lang="en-US" dirty="0"/>
              <a:t>vertex -4.384542 -3.619370 -2.866994</a:t>
            </a:r>
          </a:p>
          <a:p>
            <a:r>
              <a:rPr lang="en-US" dirty="0"/>
              <a:t>vertex -4.384540 3.619371 -2.866994</a:t>
            </a:r>
          </a:p>
          <a:p>
            <a:r>
              <a:rPr lang="en-US" dirty="0"/>
              <a:t>vertex 4.384542 3.619370 -2.866994</a:t>
            </a:r>
          </a:p>
          <a:p>
            <a:r>
              <a:rPr lang="en-US" dirty="0" err="1"/>
              <a:t>endloop</a:t>
            </a:r>
            <a:endParaRPr lang="en-US" dirty="0"/>
          </a:p>
          <a:p>
            <a:r>
              <a:rPr lang="en-US" dirty="0" err="1" smtClean="0"/>
              <a:t>endfacet</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695062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200" y="860259"/>
            <a:ext cx="8242811" cy="5495207"/>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34101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89218"/>
            <a:ext cx="9404723" cy="805496"/>
          </a:xfrm>
        </p:spPr>
        <p:txBody>
          <a:bodyPr/>
          <a:lstStyle/>
          <a:p>
            <a:pPr algn="r" rtl="1"/>
            <a:r>
              <a:rPr lang="fa-IR" dirty="0" smtClean="0">
                <a:cs typeface="B Titr" panose="00000700000000000000" pitchFamily="2" charset="-78"/>
              </a:rPr>
              <a:t>دوربین کوچک قابل تزریق</a:t>
            </a:r>
            <a:endParaRPr lang="en-US" dirty="0">
              <a:cs typeface="B Titr" panose="00000700000000000000" pitchFamily="2" charset="-78"/>
            </a:endParaRPr>
          </a:p>
        </p:txBody>
      </p:sp>
      <p:sp>
        <p:nvSpPr>
          <p:cNvPr id="3" name="Content Placeholder 2"/>
          <p:cNvSpPr>
            <a:spLocks noGrp="1"/>
          </p:cNvSpPr>
          <p:nvPr>
            <p:ph idx="1"/>
          </p:nvPr>
        </p:nvSpPr>
        <p:spPr>
          <a:xfrm>
            <a:off x="1103312" y="1833463"/>
            <a:ext cx="8946541" cy="2775113"/>
          </a:xfrm>
        </p:spPr>
        <p:txBody>
          <a:bodyPr/>
          <a:lstStyle/>
          <a:p>
            <a:pPr marL="0" indent="0" algn="just" rtl="1">
              <a:buNone/>
            </a:pPr>
            <a:r>
              <a:rPr lang="fa-IR" dirty="0">
                <a:cs typeface="B Nazanin" panose="00000400000000000000" pitchFamily="2" charset="-78"/>
              </a:rPr>
              <a:t>دانشمندان دانشگاه اشتوتگارت آلمان به تازگی یک دوربین بسیار کوچک تولید کرده‌اند که به راحتی در داخل یک سرنگ جای می‌گیرد. این دانشمندان معتقدند دوربین جدید با ورود به بدن افراد می‌تواند از مناطقی که تا کنون امکان تصویربرداری از آنها نبوده است، تصاویری را ضبط کند. بعلاوه، می‌توان از این دوربین برای مقاصد امنیتی و نظارت تصویری نیز استفاده کرد.</a:t>
            </a:r>
          </a:p>
          <a:p>
            <a:pPr marL="0" indent="0" algn="just" rtl="1">
              <a:buNone/>
            </a:pPr>
            <a:r>
              <a:rPr lang="fa-IR" dirty="0">
                <a:cs typeface="B Nazanin" panose="00000400000000000000" pitchFamily="2" charset="-78"/>
              </a:rPr>
              <a:t>این دوربین که بوسیله‌ی فناوری پرینت سه بعدی تولید شده است، دارای سه لنز است و ابعاد آن حداکثر به ۰.۱۲ میلی‌متر می‌رسد. این ابعاد از یک دانه‌ی نمک نیز کوچک‌تر هستند. از آنجایی که ابعاد این دوربین بسیار کوچک است و می‌توان آن را به راحتی در داخل یک سرنگ جای داد، می‌توان امیدوار بود تا این دوربین برای تصویربرداری از ارگان‌های داخلی بدن و حتی مغز استفاده شود.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704708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4537" y="472554"/>
            <a:ext cx="8727777" cy="581851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34023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6465" y="1314083"/>
            <a:ext cx="8946541" cy="4195481"/>
          </a:xfrm>
        </p:spPr>
        <p:txBody>
          <a:bodyPr>
            <a:noAutofit/>
          </a:bodyPr>
          <a:lstStyle/>
          <a:p>
            <a:pPr marL="0" indent="0" algn="just" rtl="1">
              <a:buNone/>
            </a:pPr>
            <a:r>
              <a:rPr lang="fa-IR" sz="1600" dirty="0">
                <a:cs typeface="B Nazanin" panose="00000400000000000000" pitchFamily="2" charset="-78"/>
              </a:rPr>
              <a:t>محققان در حال حاضر از پرینترهای جوهر افشان برای پرینت بافت زنده استفاده می‌کنند. اما این کار باعث نابودی تعداد زیادی از سلول‌های بدن انسان می‌شود. در این روش تنها 50 تا 80 درصد سلول‌های بدن زنده می‌مانند می‌شوند ولیکن روش جدیدی کشف شده که با استفاده از آن تقریباً 100 درصد سلول‌ها زنده </a:t>
            </a:r>
            <a:r>
              <a:rPr lang="fa-IR" sz="1600" dirty="0" smtClean="0">
                <a:cs typeface="B Nazanin" panose="00000400000000000000" pitchFamily="2" charset="-78"/>
              </a:rPr>
              <a:t>می‌مانند، در </a:t>
            </a:r>
            <a:r>
              <a:rPr lang="fa-IR" sz="1600" dirty="0">
                <a:cs typeface="B Nazanin" panose="00000400000000000000" pitchFamily="2" charset="-78"/>
              </a:rPr>
              <a:t>تکنولوژی پرینت زیستی از پرینترهایی شبیه به پرینترهای جوهرافشان برای ایجاد بافت زنده استفاده می‌شود. اکنون </a:t>
            </a:r>
            <a:r>
              <a:rPr lang="en-US" sz="1600" dirty="0" err="1">
                <a:cs typeface="B Nazanin" panose="00000400000000000000" pitchFamily="2" charset="-78"/>
              </a:rPr>
              <a:t>Organovo</a:t>
            </a:r>
            <a:r>
              <a:rPr lang="en-US" sz="1600" dirty="0">
                <a:cs typeface="B Nazanin" panose="00000400000000000000" pitchFamily="2" charset="-78"/>
              </a:rPr>
              <a:t> </a:t>
            </a:r>
            <a:r>
              <a:rPr lang="fa-IR" sz="1600" dirty="0">
                <a:cs typeface="B Nazanin" panose="00000400000000000000" pitchFamily="2" charset="-78"/>
              </a:rPr>
              <a:t>طرحی برای تجاری کردن پرینتر سه بعدی بافت جگر سیاه خود دارد. موسسه‌ی بین‌المللی سلامتی هم اخیراً به بافت چشم که توسط پرینت سه بعدی ایجاد شده، علاقه نشان داده است.</a:t>
            </a:r>
          </a:p>
          <a:p>
            <a:pPr marL="0" indent="0" algn="just" rtl="1">
              <a:buNone/>
            </a:pPr>
            <a:r>
              <a:rPr lang="fa-IR" sz="1600" dirty="0">
                <a:cs typeface="B Nazanin" panose="00000400000000000000" pitchFamily="2" charset="-78"/>
              </a:rPr>
              <a:t>اما فشردن سلو‌ل‌های زنده در پرینتر جوهرافشان تعداد زیادی از سلول‌ها را می‌کشد. محققین موسسه‌ی </a:t>
            </a:r>
            <a:r>
              <a:rPr lang="en-US" sz="1600" dirty="0">
                <a:cs typeface="B Nazanin" panose="00000400000000000000" pitchFamily="2" charset="-78"/>
              </a:rPr>
              <a:t>Houston Methodist </a:t>
            </a:r>
            <a:r>
              <a:rPr lang="fa-IR" sz="1600" dirty="0">
                <a:cs typeface="B Nazanin" panose="00000400000000000000" pitchFamily="2" charset="-78"/>
              </a:rPr>
              <a:t>می‌گویند که روش بهتری برای پرینت یافته‌اند. نام تکنولوژی جدید </a:t>
            </a:r>
            <a:r>
              <a:rPr lang="en-US" sz="1600" dirty="0">
                <a:cs typeface="B Nazanin" panose="00000400000000000000" pitchFamily="2" charset="-78"/>
              </a:rPr>
              <a:t>Block-Cell-Printing </a:t>
            </a:r>
            <a:r>
              <a:rPr lang="fa-IR" sz="1600" dirty="0">
                <a:cs typeface="B Nazanin" panose="00000400000000000000" pitchFamily="2" charset="-78"/>
              </a:rPr>
              <a:t>یا </a:t>
            </a:r>
            <a:r>
              <a:rPr lang="en-US" sz="1600" dirty="0" err="1">
                <a:cs typeface="B Nazanin" panose="00000400000000000000" pitchFamily="2" charset="-78"/>
              </a:rPr>
              <a:t>BloC</a:t>
            </a:r>
            <a:r>
              <a:rPr lang="en-US" sz="1600" dirty="0">
                <a:cs typeface="B Nazanin" panose="00000400000000000000" pitchFamily="2" charset="-78"/>
              </a:rPr>
              <a:t>-Printing </a:t>
            </a:r>
            <a:r>
              <a:rPr lang="fa-IR" sz="1600" dirty="0">
                <a:cs typeface="B Nazanin" panose="00000400000000000000" pitchFamily="2" charset="-78"/>
              </a:rPr>
              <a:t>است که به کمک آن تقریباً تمام سلول‌ها زنده می‌مانند. آنها نتیجه‌ی تحقیقاتشان را در روز دوشنبه در شرح کار دانشگاه بین المللی علوم منتشر کردند.</a:t>
            </a:r>
          </a:p>
          <a:p>
            <a:pPr marL="0" indent="0" algn="just" rtl="1">
              <a:buNone/>
            </a:pPr>
            <a:r>
              <a:rPr lang="fa-IR" sz="1600" dirty="0">
                <a:cs typeface="B Nazanin" panose="00000400000000000000" pitchFamily="2" charset="-78"/>
              </a:rPr>
              <a:t>در روش جدید به جای استفاده از نازل از قالب سیلیکونی استفاده می‌شود تا سلول‌ها در آن جای بگیرند. قالب مملو از سوراخ‌های ریز است. وقتی سلول‌ها در قالب ریخته می‌شوند، درست شبیه این است که جوهر روی مهر ریخته شود، بنابراین سلول‌ها جاری می‌شوند و تا جایی پیش می‌روند که یک سوراخ ریز پیدا کرده و در آن فرو بروند. سپس قالب برداشته می‌شود. آنچه باقی می‌ماند سلول‌ها </a:t>
            </a:r>
            <a:r>
              <a:rPr lang="fa-IR" sz="1600" dirty="0" smtClean="0">
                <a:cs typeface="B Nazanin" panose="00000400000000000000" pitchFamily="2" charset="-78"/>
              </a:rPr>
              <a:t>هستند، سوراخ‌های </a:t>
            </a:r>
            <a:r>
              <a:rPr lang="fa-IR" sz="1600" dirty="0">
                <a:cs typeface="B Nazanin" panose="00000400000000000000" pitchFamily="2" charset="-78"/>
              </a:rPr>
              <a:t>روی قالب ممکن است طرحی شبکه‌ای مانند داشته باشند و فاصله‌ی سوراخ‌ها برابر باشد ولیکن بسته به نظر محققین، امکان استفاده از طرح‌های دیگر هم وجود دارد.</a:t>
            </a:r>
          </a:p>
          <a:p>
            <a:pPr marL="0" indent="0" algn="just" rtl="1">
              <a:buNone/>
            </a:pPr>
            <a:r>
              <a:rPr lang="fa-IR" sz="1600" dirty="0">
                <a:cs typeface="B Nazanin" panose="00000400000000000000" pitchFamily="2" charset="-78"/>
              </a:rPr>
              <a:t>مشکل روش </a:t>
            </a:r>
            <a:r>
              <a:rPr lang="en-US" sz="1600" dirty="0" err="1">
                <a:cs typeface="B Nazanin" panose="00000400000000000000" pitchFamily="2" charset="-78"/>
              </a:rPr>
              <a:t>BloC</a:t>
            </a:r>
            <a:r>
              <a:rPr lang="en-US" sz="1600" dirty="0">
                <a:cs typeface="B Nazanin" panose="00000400000000000000" pitchFamily="2" charset="-78"/>
              </a:rPr>
              <a:t>-Printing </a:t>
            </a:r>
            <a:r>
              <a:rPr lang="fa-IR" sz="1600" dirty="0">
                <a:cs typeface="B Nazanin" panose="00000400000000000000" pitchFamily="2" charset="-78"/>
              </a:rPr>
              <a:t>این است که تنها می‌توان طرح‌های 2 بعدی را پرینت کرد و لذا پرینت کردن اعضا و بافت‌های ضخیم، فعلاً امکان‌پذیر نیست. ولیکن هزینه‌ی این روش نسبت به استفاده از پرینتر جوهر افشان خیلی کمتر است. در واقع هزینه‌ی یک پرینتر جوهرافشان بافت در حدود 10 یا 100 هزار دلار است ولیکن تولید یک قالب سیلیکونی برای روش جدید </a:t>
            </a:r>
            <a:r>
              <a:rPr lang="en-US" sz="1600" dirty="0" err="1">
                <a:cs typeface="B Nazanin" panose="00000400000000000000" pitchFamily="2" charset="-78"/>
              </a:rPr>
              <a:t>BloC</a:t>
            </a:r>
            <a:r>
              <a:rPr lang="en-US" sz="1600" dirty="0">
                <a:cs typeface="B Nazanin" panose="00000400000000000000" pitchFamily="2" charset="-78"/>
              </a:rPr>
              <a:t>-Printing </a:t>
            </a:r>
            <a:r>
              <a:rPr lang="fa-IR" sz="1600" dirty="0">
                <a:cs typeface="B Nazanin" panose="00000400000000000000" pitchFamily="2" charset="-78"/>
              </a:rPr>
              <a:t>تنها 1 دلار است. به جز قالب به سرنگ، پیتری دیش و سلول‌ها نیاز است.</a:t>
            </a:r>
          </a:p>
          <a:p>
            <a:pPr marL="0" indent="0" algn="just" rtl="1">
              <a:buNone/>
            </a:pPr>
            <a:r>
              <a:rPr lang="en-US" sz="1600" dirty="0" err="1" smtClean="0">
                <a:cs typeface="B Nazanin" panose="00000400000000000000" pitchFamily="2" charset="-78"/>
              </a:rPr>
              <a:t>Lidong</a:t>
            </a:r>
            <a:r>
              <a:rPr lang="en-US" sz="1600" dirty="0" smtClean="0">
                <a:cs typeface="B Nazanin" panose="00000400000000000000" pitchFamily="2" charset="-78"/>
              </a:rPr>
              <a:t> </a:t>
            </a:r>
            <a:r>
              <a:rPr lang="en-US" sz="1600" dirty="0">
                <a:cs typeface="B Nazanin" panose="00000400000000000000" pitchFamily="2" charset="-78"/>
              </a:rPr>
              <a:t>Qin </a:t>
            </a:r>
            <a:r>
              <a:rPr lang="fa-IR" sz="1600" dirty="0">
                <a:cs typeface="B Nazanin" panose="00000400000000000000" pitchFamily="2" charset="-78"/>
              </a:rPr>
              <a:t>رئیس گروه تحقیقاتی </a:t>
            </a:r>
            <a:r>
              <a:rPr lang="fa-IR" sz="1600" dirty="0" smtClean="0">
                <a:cs typeface="B Nazanin" panose="00000400000000000000" pitchFamily="2" charset="-78"/>
              </a:rPr>
              <a:t>می‌گوید:</a:t>
            </a:r>
            <a:r>
              <a:rPr lang="en-US" sz="1600" dirty="0" smtClean="0">
                <a:cs typeface="B Nazanin" panose="00000400000000000000" pitchFamily="2" charset="-78"/>
              </a:rPr>
              <a:t> </a:t>
            </a:r>
            <a:r>
              <a:rPr lang="fa-IR" sz="1600" dirty="0" smtClean="0">
                <a:cs typeface="B Nazanin" panose="00000400000000000000" pitchFamily="2" charset="-78"/>
              </a:rPr>
              <a:t>چنین </a:t>
            </a:r>
            <a:r>
              <a:rPr lang="fa-IR" sz="1600" dirty="0">
                <a:cs typeface="B Nazanin" panose="00000400000000000000" pitchFamily="2" charset="-78"/>
              </a:rPr>
              <a:t>تحقیقی را می‌توان در فهم بهتر بیماری آلزایمر و سایر بیماری‌های مرتبط با نابودی بافت‌های عصبی مورد استفاده قرار داد. روش </a:t>
            </a:r>
            <a:r>
              <a:rPr lang="en-US" sz="1600" dirty="0" err="1">
                <a:cs typeface="B Nazanin" panose="00000400000000000000" pitchFamily="2" charset="-78"/>
              </a:rPr>
              <a:t>BloC</a:t>
            </a:r>
            <a:r>
              <a:rPr lang="en-US" sz="1600" dirty="0">
                <a:cs typeface="B Nazanin" panose="00000400000000000000" pitchFamily="2" charset="-78"/>
              </a:rPr>
              <a:t>-Printing </a:t>
            </a:r>
            <a:r>
              <a:rPr lang="fa-IR" sz="1600" dirty="0">
                <a:cs typeface="B Nazanin" panose="00000400000000000000" pitchFamily="2" charset="-78"/>
              </a:rPr>
              <a:t>را می‌توان با پرینت مولکولی ترکیب کرد و در مطالعه‌ی آثار دارو، تداخل </a:t>
            </a:r>
            <a:r>
              <a:rPr lang="en-US" sz="1600" dirty="0">
                <a:cs typeface="B Nazanin" panose="00000400000000000000" pitchFamily="2" charset="-78"/>
              </a:rPr>
              <a:t>RNA </a:t>
            </a:r>
            <a:r>
              <a:rPr lang="fa-IR" sz="1600" dirty="0">
                <a:cs typeface="B Nazanin" panose="00000400000000000000" pitchFamily="2" charset="-78"/>
              </a:rPr>
              <a:t>و برهم‌کنش سلول‌های مولکولی مورد استفاده قرار داد. ما بر این باوریم که این تکنولوژی پتانسیل بالایی دارد.</a:t>
            </a:r>
          </a:p>
          <a:p>
            <a:pPr marL="0" indent="0" algn="just" rtl="1">
              <a:buNone/>
            </a:pPr>
            <a:endParaRPr lang="en-US" sz="1600" dirty="0">
              <a:cs typeface="B Nazanin" panose="00000400000000000000" pitchFamily="2" charset="-78"/>
            </a:endParaRPr>
          </a:p>
        </p:txBody>
      </p:sp>
      <p:sp>
        <p:nvSpPr>
          <p:cNvPr id="4" name="Title 1"/>
          <p:cNvSpPr>
            <a:spLocks noGrp="1"/>
          </p:cNvSpPr>
          <p:nvPr>
            <p:ph type="title"/>
          </p:nvPr>
        </p:nvSpPr>
        <p:spPr>
          <a:xfrm>
            <a:off x="615869" y="321045"/>
            <a:ext cx="9404723" cy="805496"/>
          </a:xfrm>
        </p:spPr>
        <p:txBody>
          <a:bodyPr/>
          <a:lstStyle/>
          <a:p>
            <a:pPr algn="r" rtl="1"/>
            <a:r>
              <a:rPr lang="fa-IR" dirty="0" smtClean="0">
                <a:cs typeface="B Titr" panose="00000700000000000000" pitchFamily="2" charset="-78"/>
              </a:rPr>
              <a:t>چاپ سلول زنده</a:t>
            </a:r>
            <a:endParaRPr lang="en-US" dirty="0">
              <a:cs typeface="B Titr" panose="000007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789093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8962" y="1021194"/>
            <a:ext cx="8532481" cy="502847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97634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524" y="942836"/>
            <a:ext cx="9404723" cy="593356"/>
          </a:xfrm>
        </p:spPr>
        <p:txBody>
          <a:bodyPr/>
          <a:lstStyle/>
          <a:p>
            <a:pPr algn="ctr" rtl="1"/>
            <a:r>
              <a:rPr lang="fa-IR" sz="3200" dirty="0">
                <a:cs typeface="B Titr" panose="00000700000000000000" pitchFamily="2" charset="-78"/>
              </a:rPr>
              <a:t>جایگزین کردن فک پایین بیمار سرطانی به کمک پرینتر سه بعدی</a:t>
            </a:r>
            <a:endParaRPr lang="en-US" sz="3200" dirty="0">
              <a:cs typeface="B Titr" panose="00000700000000000000" pitchFamily="2" charset="-78"/>
            </a:endParaRPr>
          </a:p>
        </p:txBody>
      </p:sp>
      <p:sp>
        <p:nvSpPr>
          <p:cNvPr id="3" name="Content Placeholder 2"/>
          <p:cNvSpPr>
            <a:spLocks noGrp="1"/>
          </p:cNvSpPr>
          <p:nvPr>
            <p:ph idx="1"/>
          </p:nvPr>
        </p:nvSpPr>
        <p:spPr>
          <a:xfrm>
            <a:off x="977614" y="1804201"/>
            <a:ext cx="8946541" cy="3389591"/>
          </a:xfrm>
        </p:spPr>
        <p:txBody>
          <a:bodyPr>
            <a:normAutofit lnSpcReduction="10000"/>
          </a:bodyPr>
          <a:lstStyle/>
          <a:p>
            <a:pPr marL="0" indent="0" algn="just" rtl="1">
              <a:buNone/>
            </a:pPr>
            <a:r>
              <a:rPr lang="fa-IR" dirty="0">
                <a:cs typeface="B Nazanin" panose="00000400000000000000" pitchFamily="2" charset="-78"/>
              </a:rPr>
              <a:t>اخیرا دکتر تراویس بلیچی و تیم او از دانشگاه ایندیانا موفق شده‌اند به کمک پرینتر سه‌بعدی، نمونه‌ای بسیار بهتر از فک پایین را توسعه‌ دهند. چندی پیش فک جدید که به روش پرینت سه‌بعدی تهیه شده روی صورت شرلی اندرسون یکی از بیماران سرطانی قرار گرفته که براساس سرطان زبان فک پایین خود را از دست داده است</a:t>
            </a:r>
            <a:r>
              <a:rPr lang="fa-IR" dirty="0" smtClean="0">
                <a:cs typeface="B Nazanin" panose="00000400000000000000" pitchFamily="2" charset="-78"/>
              </a:rPr>
              <a:t>.</a:t>
            </a:r>
            <a:endParaRPr lang="fa-IR" dirty="0">
              <a:cs typeface="B Nazanin" panose="00000400000000000000" pitchFamily="2" charset="-78"/>
            </a:endParaRPr>
          </a:p>
          <a:p>
            <a:pPr marL="0" indent="0" algn="just" rtl="1">
              <a:buNone/>
            </a:pPr>
            <a:r>
              <a:rPr lang="fa-IR" dirty="0">
                <a:cs typeface="B Nazanin" panose="00000400000000000000" pitchFamily="2" charset="-78"/>
              </a:rPr>
              <a:t>نمونه‌ی جدید نه تنها به مراتب سبک‌تر است بلکه ظاهری طبیعی‌تر دارد و خالقان آن تلاش کرده‌اند تا ضمن رعایت خطوط طبیعی صورت به جزئیات پوست نیز توجه ویژه‌ای داشته باشند. به نظر می‌رسد براساس تصویر منتشر شده، نتیجه‌ی به دست آمده برای اندرسون رضایت‌بخش است و او می‌تواند بدون جلب توجه در انظار عمومی ظاهر شود</a:t>
            </a:r>
            <a:r>
              <a:rPr lang="fa-IR" dirty="0" smtClean="0">
                <a:cs typeface="B Nazanin" panose="00000400000000000000" pitchFamily="2" charset="-78"/>
              </a:rPr>
              <a:t>.</a:t>
            </a:r>
            <a:endParaRPr lang="fa-IR" dirty="0">
              <a:cs typeface="B Nazanin" panose="00000400000000000000" pitchFamily="2" charset="-78"/>
            </a:endParaRPr>
          </a:p>
          <a:p>
            <a:pPr marL="0" indent="0" algn="just" rtl="1">
              <a:buNone/>
            </a:pPr>
            <a:r>
              <a:rPr lang="fa-IR" dirty="0">
                <a:cs typeface="B Nazanin" panose="00000400000000000000" pitchFamily="2" charset="-78"/>
              </a:rPr>
              <a:t>البته این روش تنها برای اندرسون مورد استفاده قرار نگرفته و ۶ هفته بعد از اندرسون، نمونه‌ای از یک گوش که به صورت پرینت سه بعدی تهیه شده جایگزین گوش از دست رفته‌ی فردی شد که در محیط صنعتی دچار سانحه شده بود. البته ۵ بیمار دیگر نیز نمونه‌هایی از اندام خود که با استفاده از پرینت سه‌بعدی ساخته شده بود را تحویل گرفته‌اند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77777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5549" y="867575"/>
            <a:ext cx="8157192" cy="543812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78914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نظامی – هوا فضا</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1748349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96532"/>
            <a:ext cx="9404723" cy="717714"/>
          </a:xfrm>
        </p:spPr>
        <p:txBody>
          <a:bodyPr/>
          <a:lstStyle/>
          <a:p>
            <a:pPr algn="r" rtl="1"/>
            <a:r>
              <a:rPr lang="fa-IR" dirty="0" smtClean="0">
                <a:cs typeface="B Titr" panose="00000700000000000000" pitchFamily="2" charset="-78"/>
              </a:rPr>
              <a:t>چاپ اسلحه</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ا</a:t>
            </a:r>
            <a:r>
              <a:rPr lang="fa-IR" dirty="0" smtClean="0">
                <a:cs typeface="B Nazanin" panose="00000400000000000000" pitchFamily="2" charset="-78"/>
              </a:rPr>
              <a:t>ز </a:t>
            </a:r>
            <a:r>
              <a:rPr lang="fa-IR" dirty="0">
                <a:cs typeface="B Nazanin" panose="00000400000000000000" pitchFamily="2" charset="-78"/>
              </a:rPr>
              <a:t>سال ۲۰۱۳ میلادی شماری از کمپانی‌ها با استفاده از پرینترهای سه بعدی اقدام به تولید اسلحه می‌کنند. امسال تیم </a:t>
            </a:r>
            <a:r>
              <a:rPr lang="en-US" dirty="0">
                <a:cs typeface="B Nazanin" panose="00000400000000000000" pitchFamily="2" charset="-78"/>
              </a:rPr>
              <a:t>Printed </a:t>
            </a:r>
            <a:r>
              <a:rPr lang="en-US" dirty="0" smtClean="0">
                <a:cs typeface="B Nazanin" panose="00000400000000000000" pitchFamily="2" charset="-78"/>
              </a:rPr>
              <a:t>Firearm</a:t>
            </a:r>
            <a:r>
              <a:rPr lang="fa-IR" dirty="0" smtClean="0">
                <a:cs typeface="B Nazanin" panose="00000400000000000000" pitchFamily="2" charset="-78"/>
              </a:rPr>
              <a:t> موفق </a:t>
            </a:r>
            <a:r>
              <a:rPr lang="fa-IR" dirty="0">
                <a:cs typeface="B Nazanin" panose="00000400000000000000" pitchFamily="2" charset="-78"/>
              </a:rPr>
              <a:t>به پرینت اسلحه‌ای شده که بسیار قوی‌تر از نسخه‌های پیشین است که گلوله‌های کالیبر ۷.۶۲ را شلیک می‌کند</a:t>
            </a:r>
            <a:r>
              <a:rPr lang="fa-IR" dirty="0" smtClean="0">
                <a:cs typeface="B Nazanin" panose="00000400000000000000" pitchFamily="2" charset="-78"/>
              </a:rPr>
              <a:t>.</a:t>
            </a:r>
          </a:p>
          <a:p>
            <a:pPr marL="0" indent="0" algn="just" rtl="1">
              <a:buNone/>
            </a:pPr>
            <a:r>
              <a:rPr lang="fa-IR" dirty="0">
                <a:cs typeface="B Nazanin" panose="00000400000000000000" pitchFamily="2" charset="-78"/>
              </a:rPr>
              <a:t>در سال ۲۰۱۳ میلادی کمپانی </a:t>
            </a:r>
            <a:r>
              <a:rPr lang="en-US" dirty="0" err="1">
                <a:cs typeface="B Nazanin" panose="00000400000000000000" pitchFamily="2" charset="-78"/>
              </a:rPr>
              <a:t>DEfense</a:t>
            </a:r>
            <a:r>
              <a:rPr lang="en-US" dirty="0">
                <a:cs typeface="B Nazanin" panose="00000400000000000000" pitchFamily="2" charset="-78"/>
              </a:rPr>
              <a:t> Distributed </a:t>
            </a:r>
            <a:r>
              <a:rPr lang="fa-IR" dirty="0">
                <a:cs typeface="B Nazanin" panose="00000400000000000000" pitchFamily="2" charset="-78"/>
              </a:rPr>
              <a:t>موفق به تولید اولین اسلحه‌ی پرینت شده‌ی جهان شد. این اسلحه </a:t>
            </a:r>
            <a:r>
              <a:rPr lang="en-US" dirty="0">
                <a:cs typeface="B Nazanin" panose="00000400000000000000" pitchFamily="2" charset="-78"/>
              </a:rPr>
              <a:t>Liberator </a:t>
            </a:r>
            <a:r>
              <a:rPr lang="fa-IR" dirty="0">
                <a:cs typeface="B Nazanin" panose="00000400000000000000" pitchFamily="2" charset="-78"/>
              </a:rPr>
              <a:t>بود. سال ۲۰۱۴ این کمپانی از اسلحه‌ی دیگری رونمایی کرد که </a:t>
            </a:r>
            <a:r>
              <a:rPr lang="en-US" dirty="0">
                <a:cs typeface="B Nazanin" panose="00000400000000000000" pitchFamily="2" charset="-78"/>
              </a:rPr>
              <a:t>AR-15 </a:t>
            </a:r>
            <a:r>
              <a:rPr lang="fa-IR" dirty="0">
                <a:cs typeface="B Nazanin" panose="00000400000000000000" pitchFamily="2" charset="-78"/>
              </a:rPr>
              <a:t>نام داشت. این کمپانی موفق شد در آزمایش این اسلحه هزاران گلوله‌ی کالیبر ۵.۵۶ را بدون ایجاد مشکلی شلیک کند. اما امسال مساله جدی‌تر از پیش شده است، چراکه </a:t>
            </a:r>
            <a:r>
              <a:rPr lang="en-US" dirty="0">
                <a:cs typeface="B Nazanin" panose="00000400000000000000" pitchFamily="2" charset="-78"/>
              </a:rPr>
              <a:t>Printed Firearm </a:t>
            </a:r>
            <a:r>
              <a:rPr lang="fa-IR" dirty="0">
                <a:cs typeface="B Nazanin" panose="00000400000000000000" pitchFamily="2" charset="-78"/>
              </a:rPr>
              <a:t>اسلحه‌ی جدیدی ساخته که بسیار قوی‌تر از نمونه‌های پیشین تولید شده است. اسلحه‌ی جدید همان اسلحه‌ی ماژولار  </a:t>
            </a:r>
            <a:r>
              <a:rPr lang="en-US" dirty="0">
                <a:cs typeface="B Nazanin" panose="00000400000000000000" pitchFamily="2" charset="-78"/>
              </a:rPr>
              <a:t>Colt CM109 </a:t>
            </a:r>
            <a:r>
              <a:rPr lang="fa-IR" dirty="0">
                <a:cs typeface="B Nazanin" panose="00000400000000000000" pitchFamily="2" charset="-78"/>
              </a:rPr>
              <a:t>است که می‌توان آن را برادر بزرگ‌تر </a:t>
            </a:r>
            <a:r>
              <a:rPr lang="en-US" dirty="0">
                <a:cs typeface="B Nazanin" panose="00000400000000000000" pitchFamily="2" charset="-78"/>
              </a:rPr>
              <a:t>AR-15 </a:t>
            </a:r>
            <a:r>
              <a:rPr lang="fa-IR" dirty="0">
                <a:cs typeface="B Nazanin" panose="00000400000000000000" pitchFamily="2" charset="-78"/>
              </a:rPr>
              <a:t>خواند. این اسلحه قادر است گلوله‌های کالیبر ۷.۶۲ را شلیک کند. گلوله‌ی کالیبر ۷.۶۲ قادر است مسافت طولانی‌تری را با قدرت بیشتر طی کند که این موضوع اسلحه را مرگبارتر از نمونه‌های پرینت شده قبلی کرده است. استفاده از کالیبر بزرگ‌تر به معنای قدرت بیشتر است و این موضوع شرایطی را برای اسلحه پدید می‌آورد، چراکه نیروی وارد شده به اسلحه در لحظه‌ی شلیک بالا است و از این‌رو باید اسلحه دارای شاسی قوی‌تری باشد تا بتواند فشار وارد شده را تحمل کند.</a:t>
            </a:r>
            <a:endParaRPr lang="en-US" dirty="0" smtClean="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027307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57144" y="684695"/>
            <a:ext cx="8618049" cy="574536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471071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متریال و بافت</a:t>
            </a:r>
            <a:endParaRPr lang="en-US" dirty="0">
              <a:cs typeface="B Titr" panose="00000700000000000000" pitchFamily="2" charset="-78"/>
            </a:endParaRPr>
          </a:p>
        </p:txBody>
      </p:sp>
      <p:sp>
        <p:nvSpPr>
          <p:cNvPr id="3" name="Content Placeholder 2"/>
          <p:cNvSpPr>
            <a:spLocks noGrp="1"/>
          </p:cNvSpPr>
          <p:nvPr>
            <p:ph idx="1"/>
          </p:nvPr>
        </p:nvSpPr>
        <p:spPr>
          <a:xfrm>
            <a:off x="1104293" y="1394550"/>
            <a:ext cx="8946541" cy="2043595"/>
          </a:xfrm>
        </p:spPr>
        <p:txBody>
          <a:bodyPr/>
          <a:lstStyle/>
          <a:p>
            <a:pPr algn="r" rtl="1"/>
            <a:r>
              <a:rPr lang="fa-IR" dirty="0" smtClean="0">
                <a:cs typeface="B Nazanin" panose="00000400000000000000" pitchFamily="2" charset="-78"/>
              </a:rPr>
              <a:t>مدل های سه بعدی به صورت مجسمه های گچی هستند که رنگ و لعابی از خود نشان نمی دهند، این مدل ها با 3 عنوان :</a:t>
            </a:r>
          </a:p>
          <a:p>
            <a:pPr marL="457200" indent="-457200" algn="r" rtl="1">
              <a:buAutoNum type="arabicPeriod"/>
            </a:pPr>
            <a:r>
              <a:rPr lang="fa-IR" dirty="0" smtClean="0">
                <a:cs typeface="B Nazanin" panose="00000400000000000000" pitchFamily="2" charset="-78"/>
              </a:rPr>
              <a:t>متریال</a:t>
            </a:r>
          </a:p>
          <a:p>
            <a:pPr marL="457200" indent="-457200" algn="r" rtl="1">
              <a:buAutoNum type="arabicPeriod"/>
            </a:pPr>
            <a:r>
              <a:rPr lang="fa-IR" dirty="0" smtClean="0">
                <a:cs typeface="B Nazanin" panose="00000400000000000000" pitchFamily="2" charset="-78"/>
              </a:rPr>
              <a:t>بافت</a:t>
            </a:r>
          </a:p>
          <a:p>
            <a:pPr marL="457200" indent="-457200" algn="r" rtl="1">
              <a:buAutoNum type="arabicPeriod"/>
            </a:pPr>
            <a:r>
              <a:rPr lang="fa-IR" dirty="0" smtClean="0">
                <a:cs typeface="B Nazanin" panose="00000400000000000000" pitchFamily="2" charset="-78"/>
              </a:rPr>
              <a:t>سایه زن</a:t>
            </a: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5541" y="3627093"/>
            <a:ext cx="7611023" cy="294927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868395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Titr" panose="00000700000000000000" pitchFamily="2" charset="-78"/>
              </a:rPr>
              <a:t>هوا و </a:t>
            </a:r>
            <a:r>
              <a:rPr lang="fa-IR" dirty="0" smtClean="0">
                <a:cs typeface="B Titr" panose="00000700000000000000" pitchFamily="2" charset="-78"/>
              </a:rPr>
              <a:t>فضا</a:t>
            </a:r>
            <a:endParaRPr lang="fa-IR" dirty="0">
              <a:cs typeface="B Titr" panose="00000700000000000000" pitchFamily="2" charset="-78"/>
            </a:endParaRPr>
          </a:p>
        </p:txBody>
      </p:sp>
      <p:sp>
        <p:nvSpPr>
          <p:cNvPr id="3" name="Content Placeholder 2"/>
          <p:cNvSpPr>
            <a:spLocks noGrp="1"/>
          </p:cNvSpPr>
          <p:nvPr>
            <p:ph idx="1"/>
          </p:nvPr>
        </p:nvSpPr>
        <p:spPr>
          <a:xfrm>
            <a:off x="1104293" y="1584745"/>
            <a:ext cx="8946541" cy="4195481"/>
          </a:xfrm>
        </p:spPr>
        <p:txBody>
          <a:bodyPr>
            <a:normAutofit fontScale="85000" lnSpcReduction="10000"/>
          </a:bodyPr>
          <a:lstStyle/>
          <a:p>
            <a:pPr marL="0" indent="0" algn="just" rtl="1">
              <a:buNone/>
            </a:pPr>
            <a:r>
              <a:rPr lang="fa-IR" dirty="0" smtClean="0">
                <a:cs typeface="B Nazanin" panose="00000400000000000000" pitchFamily="2" charset="-78"/>
              </a:rPr>
              <a:t>در </a:t>
            </a:r>
            <a:r>
              <a:rPr lang="fa-IR" dirty="0">
                <a:cs typeface="B Nazanin" panose="00000400000000000000" pitchFamily="2" charset="-78"/>
              </a:rPr>
              <a:t>حال حاضر با استفاده از پرینتر سه بعدی موجود در ایستگاه بین‌المللی فضایی می‌توان قطعات سبک وزنی را با پلاستیک </a:t>
            </a:r>
            <a:r>
              <a:rPr lang="en-US" dirty="0">
                <a:cs typeface="B Nazanin" panose="00000400000000000000" pitchFamily="2" charset="-78"/>
              </a:rPr>
              <a:t>ABS </a:t>
            </a:r>
            <a:r>
              <a:rPr lang="fa-IR" dirty="0">
                <a:cs typeface="B Nazanin" panose="00000400000000000000" pitchFamily="2" charset="-78"/>
              </a:rPr>
              <a:t>و قطعاتی با مقاومت بالا را با بهره‌گیری از پلی اتیلن فشرده و پلی اتیریمیده-پلی کربنات تولید کرد. براساس اطلاعات ارائه شده با استفاده از این پرینتر با توانایی کنونی می‌توان قطعات داخلی را تولید و مورد استفاده قرار داد، اما فضانوردان نیازمند پرینتری با قدرت تولید قطعات مستحکم‌تر برای کاربردهای خارجی هستند. از این‌رو دو کمپانی روسی </a:t>
            </a:r>
            <a:r>
              <a:rPr lang="en-US" dirty="0" err="1">
                <a:cs typeface="B Nazanin" panose="00000400000000000000" pitchFamily="2" charset="-78"/>
              </a:rPr>
              <a:t>Sputnix</a:t>
            </a:r>
            <a:r>
              <a:rPr lang="en-US" dirty="0">
                <a:cs typeface="B Nazanin" panose="00000400000000000000" pitchFamily="2" charset="-78"/>
              </a:rPr>
              <a:t> </a:t>
            </a:r>
            <a:r>
              <a:rPr lang="fa-IR" dirty="0">
                <a:cs typeface="B Nazanin" panose="00000400000000000000" pitchFamily="2" charset="-78"/>
              </a:rPr>
              <a:t>و </a:t>
            </a:r>
            <a:r>
              <a:rPr lang="en-US" dirty="0" err="1">
                <a:cs typeface="B Nazanin" panose="00000400000000000000" pitchFamily="2" charset="-78"/>
              </a:rPr>
              <a:t>Anisoprint</a:t>
            </a:r>
            <a:r>
              <a:rPr lang="en-US" dirty="0">
                <a:cs typeface="B Nazanin" panose="00000400000000000000" pitchFamily="2" charset="-78"/>
              </a:rPr>
              <a:t>  </a:t>
            </a:r>
            <a:r>
              <a:rPr lang="fa-IR" dirty="0">
                <a:cs typeface="B Nazanin" panose="00000400000000000000" pitchFamily="2" charset="-78"/>
              </a:rPr>
              <a:t>در حال کار روی پروژه‌ای هستند که نتیجه‌ی آن تولید پرینتری با قابلیت‌های مدنظر است.	</a:t>
            </a:r>
          </a:p>
          <a:p>
            <a:pPr marL="0" indent="0" algn="just" rtl="1">
              <a:buNone/>
            </a:pPr>
            <a:r>
              <a:rPr lang="fa-IR" dirty="0">
                <a:cs typeface="B Nazanin" panose="00000400000000000000" pitchFamily="2" charset="-78"/>
              </a:rPr>
              <a:t>فیودور آنتونوف، مدیر </a:t>
            </a:r>
            <a:r>
              <a:rPr lang="en-US" dirty="0" err="1">
                <a:cs typeface="B Nazanin" panose="00000400000000000000" pitchFamily="2" charset="-78"/>
              </a:rPr>
              <a:t>Anisoprint</a:t>
            </a:r>
            <a:r>
              <a:rPr lang="en-US" dirty="0">
                <a:cs typeface="B Nazanin" panose="00000400000000000000" pitchFamily="2" charset="-78"/>
              </a:rPr>
              <a:t> </a:t>
            </a:r>
            <a:r>
              <a:rPr lang="fa-IR" dirty="0">
                <a:cs typeface="B Nazanin" panose="00000400000000000000" pitchFamily="2" charset="-78"/>
              </a:rPr>
              <a:t>در این خصوص چنین اظهار نظر کرده است:	</a:t>
            </a:r>
          </a:p>
          <a:p>
            <a:pPr marL="0" indent="0" algn="just" rtl="1">
              <a:buNone/>
            </a:pPr>
            <a:r>
              <a:rPr lang="fa-IR" dirty="0">
                <a:cs typeface="B Nazanin" panose="00000400000000000000" pitchFamily="2" charset="-78"/>
              </a:rPr>
              <a:t>پرینتر سه بعدی آمریکایی مورد استفاده در ایستگاه فضایی هم‌اکنون تنها قادر است اشیایی پلاستیکی را تولید کند، حال آنکه پرینتری که ما تولید کرده‌ایم می‌تواند از مواد ترکیبی برای تولید اشیا استفاده کند. این مواد ترکیبی شامل فیبرکربن و پلاستیک تقویت شده است. ما علاقمندیم تا از پرینتر سه بعدی خود در ایستگاه بین‌المللی فضایی استفاده کنیم. در روی زمین از فیبرکربن و پلاستیک تقویت شده برای تولید قطعات ماهواره‌های بزرگ، سلول‌های باتری خورشیدی و سایر قطعات مورد استفاده قرار می‌گیرد.	</a:t>
            </a:r>
          </a:p>
          <a:p>
            <a:pPr marL="0" indent="0" algn="just" rtl="1">
              <a:buNone/>
            </a:pPr>
            <a:r>
              <a:rPr lang="fa-IR" dirty="0">
                <a:cs typeface="B Nazanin" panose="00000400000000000000" pitchFamily="2" charset="-78"/>
              </a:rPr>
              <a:t>براساس اطلاعات ارائه شده، با استفاده از فیبرکربن که در صنعت خودروسازی نیز مورد استفاده قرار می‌گیرد، می‌توان قطعاتی تولید کرد که استحکام‌شان تا ده برابر بیشتر از پلاستیک است.	</a:t>
            </a:r>
          </a:p>
          <a:p>
            <a:pPr marL="0" indent="0" algn="just" rtl="1">
              <a:buNone/>
            </a:pPr>
            <a:r>
              <a:rPr lang="fa-IR" dirty="0">
                <a:cs typeface="B Nazanin" panose="00000400000000000000" pitchFamily="2" charset="-78"/>
              </a:rPr>
              <a:t>البته تیم روسی توسعه دهنده ی پرینتر سه بعدی مورد نظر در حال آزمایش تولیدات حاصل از این پرینتر هستند تا مقاومت اشیا تولید شده را در برابر حرارت بالا، جاذبه و وارد آمدن ضربات شدید مورد آزمایش قرار دهند</a:t>
            </a:r>
            <a:r>
              <a:rPr lang="fa-IR" dirty="0" smtClean="0">
                <a:cs typeface="B Nazanin" panose="00000400000000000000" pitchFamily="2" charset="-78"/>
              </a:rPr>
              <a:t>.</a:t>
            </a:r>
            <a:endParaRPr lang="fa-IR"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399219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3313" y="926096"/>
            <a:ext cx="9735010" cy="5472467"/>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70046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ارسال زندگی به فضا</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a:cs typeface="B Nazanin" panose="00000400000000000000" pitchFamily="2" charset="-78"/>
              </a:rPr>
              <a:t>کریگ وِنتر، یک بیوتکنولوژیست، درحال طراحی دستگاهی است که توسط آن می‌توان زندگی را به سادگیِ ارسال یک ایمیل در مکانی دیگر چاپ کرد. ونتر شرکتی به نام </a:t>
            </a:r>
            <a:r>
              <a:rPr lang="en-US" dirty="0">
                <a:cs typeface="B Nazanin" panose="00000400000000000000" pitchFamily="2" charset="-78"/>
              </a:rPr>
              <a:t>Synthetic Genomics </a:t>
            </a:r>
            <a:r>
              <a:rPr lang="fa-IR" dirty="0">
                <a:cs typeface="B Nazanin" panose="00000400000000000000" pitchFamily="2" charset="-78"/>
              </a:rPr>
              <a:t>را برای ساخت این دستگاه راه‌اندازی کرده است. این ماشین، مبدل دیجیتال به بیولوژی (</a:t>
            </a:r>
            <a:r>
              <a:rPr lang="en-US" dirty="0">
                <a:cs typeface="B Nazanin" panose="00000400000000000000" pitchFamily="2" charset="-78"/>
              </a:rPr>
              <a:t>DBC) </a:t>
            </a:r>
            <a:r>
              <a:rPr lang="fa-IR" dirty="0">
                <a:cs typeface="B Nazanin" panose="00000400000000000000" pitchFamily="2" charset="-78"/>
              </a:rPr>
              <a:t>نام دارد و می‌تواند نمایش دیجیتال دی‌ان‌ای را با استفاده از مواد شیمیایی سازنده‌ی آن (مانند آدنین، سیتوزین، گوانین و تیمین) به ژنوم واقعی تبدیل کند. در مصاحبه‌ای، ونتر گفته است</a:t>
            </a:r>
            <a:r>
              <a:rPr lang="fa-IR" dirty="0" smtClean="0">
                <a:cs typeface="B Nazanin" panose="00000400000000000000" pitchFamily="2" charset="-78"/>
              </a:rPr>
              <a:t>:</a:t>
            </a:r>
            <a:endParaRPr lang="fa-IR" dirty="0">
              <a:cs typeface="B Nazanin" panose="00000400000000000000" pitchFamily="2" charset="-78"/>
            </a:endParaRPr>
          </a:p>
          <a:p>
            <a:pPr marL="0" indent="0" algn="just" rtl="1">
              <a:buNone/>
            </a:pPr>
            <a:r>
              <a:rPr lang="fa-IR" dirty="0">
                <a:cs typeface="B Nazanin" panose="00000400000000000000" pitchFamily="2" charset="-78"/>
              </a:rPr>
              <a:t>همانند یک چاپگر این دستگاه نیز به جوهر نیاز دارد. هرچند جوهر آن مواد شیمیایی خواهند بود. این دستگاه بیولوژی را بازتولید می‌کند. کاری که سلول‌های بدن انسان در ابعادی بسیار کوچک‌تر انجام می‌دهند</a:t>
            </a:r>
            <a:r>
              <a:rPr lang="fa-IR" dirty="0" smtClean="0">
                <a:cs typeface="B Nazanin" panose="00000400000000000000" pitchFamily="2" charset="-78"/>
              </a:rPr>
              <a:t>.</a:t>
            </a:r>
            <a:endParaRPr lang="fa-IR" dirty="0">
              <a:cs typeface="B Nazanin" panose="00000400000000000000" pitchFamily="2" charset="-78"/>
            </a:endParaRPr>
          </a:p>
          <a:p>
            <a:pPr marL="0" indent="0" algn="just" rtl="1">
              <a:buNone/>
            </a:pPr>
            <a:r>
              <a:rPr lang="fa-IR" dirty="0">
                <a:cs typeface="B Nazanin" panose="00000400000000000000" pitchFamily="2" charset="-78"/>
              </a:rPr>
              <a:t>کار ونتر ممکن است به انقلابی در پزشکی منجر شود. به عنوان مثال به جای تولید واکسن در مکان‌های خاص و ارسال آن به نقاط مختلف جهان، این دستگاه می‌تواند به بیمارستان‌ها اجازه دهد امکانات مورد نیاز خود را بسازند. همچنین درصورت شیوع بیماری این تکنولوژی می‌تواند با جلوگیری سریع از آن جلوی همه‌گیر شدن بیماری را بگیرد.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62364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5276" y="487185"/>
            <a:ext cx="8958204" cy="597213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577612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سرگرمی</a:t>
            </a:r>
            <a:r>
              <a:rPr lang="en-US" dirty="0" smtClean="0">
                <a:cs typeface="B Titr" panose="00000700000000000000" pitchFamily="2" charset="-78"/>
              </a:rPr>
              <a:t> </a:t>
            </a:r>
            <a:r>
              <a:rPr lang="fa-IR" dirty="0" smtClean="0">
                <a:cs typeface="B Titr" panose="00000700000000000000" pitchFamily="2" charset="-78"/>
              </a:rPr>
              <a:t> ورزشی، سبک زندگی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4339642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696279"/>
            <a:ext cx="9404723" cy="839913"/>
          </a:xfrm>
        </p:spPr>
        <p:txBody>
          <a:bodyPr/>
          <a:lstStyle/>
          <a:p>
            <a:pPr algn="r" rtl="1"/>
            <a:r>
              <a:rPr lang="fa-IR" dirty="0" smtClean="0">
                <a:cs typeface="B Titr" panose="00000700000000000000" pitchFamily="2" charset="-78"/>
              </a:rPr>
              <a:t>تولید کفش</a:t>
            </a:r>
            <a:endParaRPr lang="en-US" dirty="0">
              <a:cs typeface="B Titr" panose="00000700000000000000" pitchFamily="2" charset="-78"/>
            </a:endParaRPr>
          </a:p>
        </p:txBody>
      </p:sp>
      <p:sp>
        <p:nvSpPr>
          <p:cNvPr id="3" name="Content Placeholder 2"/>
          <p:cNvSpPr>
            <a:spLocks noGrp="1"/>
          </p:cNvSpPr>
          <p:nvPr>
            <p:ph idx="1"/>
          </p:nvPr>
        </p:nvSpPr>
        <p:spPr>
          <a:xfrm>
            <a:off x="1103312" y="1782255"/>
            <a:ext cx="8946541" cy="4195481"/>
          </a:xfrm>
        </p:spPr>
        <p:txBody>
          <a:bodyPr/>
          <a:lstStyle/>
          <a:p>
            <a:pPr marL="0" indent="0" algn="just" rtl="1">
              <a:buNone/>
            </a:pPr>
            <a:r>
              <a:rPr lang="fa-IR" dirty="0">
                <a:cs typeface="B Nazanin" panose="00000400000000000000" pitchFamily="2" charset="-78"/>
              </a:rPr>
              <a:t>کارخانه لیکوئید ریباک با استفاده از یک مایع با قابلیت ارتجاعی بسیار بالا که توسط </a:t>
            </a:r>
            <a:r>
              <a:rPr lang="en-US" dirty="0">
                <a:cs typeface="B Nazanin" panose="00000400000000000000" pitchFamily="2" charset="-78"/>
              </a:rPr>
              <a:t>BASF </a:t>
            </a:r>
            <a:r>
              <a:rPr lang="fa-IR" dirty="0">
                <a:cs typeface="B Nazanin" panose="00000400000000000000" pitchFamily="2" charset="-78"/>
              </a:rPr>
              <a:t>تولید شده است، توانسته این کفش جدید را که لیکوئید اسپید نام دارد، در حالت سه‌بعدی طراحی کند.</a:t>
            </a:r>
          </a:p>
          <a:p>
            <a:pPr marL="0" indent="0" algn="just" rtl="1">
              <a:buNone/>
            </a:pPr>
            <a:r>
              <a:rPr lang="fa-IR" dirty="0" smtClean="0">
                <a:cs typeface="B Nazanin" panose="00000400000000000000" pitchFamily="2" charset="-78"/>
              </a:rPr>
              <a:t>به </a:t>
            </a:r>
            <a:r>
              <a:rPr lang="fa-IR" dirty="0">
                <a:cs typeface="B Nazanin" panose="00000400000000000000" pitchFamily="2" charset="-78"/>
              </a:rPr>
              <a:t>گفته بیل مک‌اینیس، یکی از مسئولان کمپانی ریباک، استفاده از مایع جدید باعث شده است آن‌ها بتوانند اولین زیره کفشی که قادر است انرژی مصرفی را بازگرداند، تولید کنند. این زیره جدید نسبت به مدل‌های معمولی که در کفش‌ها استفاده می‌شود، عملکرد بهتری دارد. علاوه بر این مزایا، طراحی زیره کفش به صورتی است که از هر جهت انتهای کفش را پوشش می‌دهد و همین امر باعث خواهد شد میزان سرخوردن کاهش یابد و ورزشکار در سرعت‌های بالا بتواند بهتر مانور دهد.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443405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2319" y="516445"/>
            <a:ext cx="8615886" cy="5743924"/>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919744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8920"/>
          </a:xfrm>
        </p:spPr>
        <p:txBody>
          <a:bodyPr/>
          <a:lstStyle/>
          <a:p>
            <a:pPr algn="r" rtl="1"/>
            <a:r>
              <a:rPr lang="fa-IR" dirty="0" smtClean="0">
                <a:cs typeface="B Titr" panose="00000700000000000000" pitchFamily="2" charset="-78"/>
              </a:rPr>
              <a:t>ساخت تزئینات</a:t>
            </a:r>
            <a:endParaRPr lang="en-US" dirty="0">
              <a:cs typeface="B Titr" panose="00000700000000000000" pitchFamily="2" charset="-78"/>
            </a:endParaRPr>
          </a:p>
        </p:txBody>
      </p:sp>
      <p:sp>
        <p:nvSpPr>
          <p:cNvPr id="3" name="Content Placeholder 2"/>
          <p:cNvSpPr>
            <a:spLocks noGrp="1"/>
          </p:cNvSpPr>
          <p:nvPr>
            <p:ph idx="1"/>
          </p:nvPr>
        </p:nvSpPr>
        <p:spPr>
          <a:xfrm>
            <a:off x="1104293" y="1445757"/>
            <a:ext cx="8946541" cy="2577603"/>
          </a:xfrm>
        </p:spPr>
        <p:txBody>
          <a:bodyPr/>
          <a:lstStyle/>
          <a:p>
            <a:pPr marL="0" indent="0" algn="just" rtl="1">
              <a:buNone/>
            </a:pPr>
            <a:r>
              <a:rPr lang="fa-IR" dirty="0">
                <a:cs typeface="B Nazanin" panose="00000400000000000000" pitchFamily="2" charset="-78"/>
              </a:rPr>
              <a:t>هنرمند ژاپنی آکی اینوماتا، در هر زمینه‌ای دستی از دور بر آتش دارد، از ساخت صدف‌هایی مناسب برای خرچنگ‌های منزوی گرفته تا یک اثر برجسته معماری. او با استفاده از چاپگر سه بعدی، صدف‌هایی با طرحی از عناصر شهری ساخته که از سوی این نوع خرچنگ پذیرفته و مورد استفاده قرار گرفته است. برای آشنایی بیشتر در ادامه ما را همراهی کنید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این هنرمند با استفاده از پلاستیک شفاف و چاپگر سه بعدی، صدف‌های مصنوعی ساخته است که با شهرهایی کوچک در قسمت بالایی‌شان مزین شده‌اند. این خانه‌های سه بعدی خیلی زود  از سوی ساکنین جدیدشان یعنی خرچنگ‌های منزوی، مورد پذیرش قرار گرفتند.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81979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580" y="472554"/>
            <a:ext cx="8879233" cy="5919489"/>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064381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مهندسی - ساختمان</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53387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70332" y="1460387"/>
            <a:ext cx="5699825" cy="4195481"/>
          </a:xfrm>
        </p:spPr>
        <p:txBody>
          <a:bodyPr>
            <a:normAutofit fontScale="85000" lnSpcReduction="20000"/>
          </a:bodyPr>
          <a:lstStyle/>
          <a:p>
            <a:pPr marL="0" indent="0">
              <a:buNone/>
            </a:pPr>
            <a:r>
              <a:rPr lang="en-US" dirty="0"/>
              <a:t>uniform mat4 </a:t>
            </a:r>
            <a:r>
              <a:rPr lang="en-US" dirty="0" err="1"/>
              <a:t>viewMatrix</a:t>
            </a:r>
            <a:r>
              <a:rPr lang="en-US" dirty="0"/>
              <a:t>, </a:t>
            </a:r>
            <a:r>
              <a:rPr lang="en-US" dirty="0" err="1"/>
              <a:t>projMatrix</a:t>
            </a:r>
            <a:r>
              <a:rPr lang="en-US" dirty="0"/>
              <a:t>;</a:t>
            </a:r>
          </a:p>
          <a:p>
            <a:pPr marL="0" indent="0">
              <a:buNone/>
            </a:pPr>
            <a:r>
              <a:rPr lang="en-US" dirty="0"/>
              <a:t> </a:t>
            </a:r>
          </a:p>
          <a:p>
            <a:pPr marL="0" indent="0">
              <a:buNone/>
            </a:pPr>
            <a:r>
              <a:rPr lang="en-US" dirty="0"/>
              <a:t>in vec4 position;</a:t>
            </a:r>
          </a:p>
          <a:p>
            <a:pPr marL="0" indent="0">
              <a:buNone/>
            </a:pPr>
            <a:r>
              <a:rPr lang="en-US" dirty="0"/>
              <a:t>in vec3 color;</a:t>
            </a:r>
          </a:p>
          <a:p>
            <a:pPr marL="0" indent="0">
              <a:buNone/>
            </a:pPr>
            <a:r>
              <a:rPr lang="en-US" dirty="0"/>
              <a:t> </a:t>
            </a:r>
          </a:p>
          <a:p>
            <a:pPr marL="0" indent="0">
              <a:buNone/>
            </a:pPr>
            <a:r>
              <a:rPr lang="en-US" dirty="0"/>
              <a:t>out vec3 Color;</a:t>
            </a:r>
          </a:p>
          <a:p>
            <a:pPr marL="0" indent="0">
              <a:buNone/>
            </a:pPr>
            <a:r>
              <a:rPr lang="en-US" dirty="0"/>
              <a:t> </a:t>
            </a:r>
          </a:p>
          <a:p>
            <a:pPr marL="0" indent="0">
              <a:buNone/>
            </a:pPr>
            <a:r>
              <a:rPr lang="en-US" dirty="0"/>
              <a:t>void main()</a:t>
            </a:r>
          </a:p>
          <a:p>
            <a:pPr marL="0" indent="0">
              <a:buNone/>
            </a:pPr>
            <a:r>
              <a:rPr lang="en-US" dirty="0"/>
              <a:t>{</a:t>
            </a:r>
          </a:p>
          <a:p>
            <a:pPr marL="0" indent="0">
              <a:buNone/>
            </a:pPr>
            <a:r>
              <a:rPr lang="en-US" dirty="0"/>
              <a:t>    Color = color;</a:t>
            </a:r>
          </a:p>
          <a:p>
            <a:pPr marL="0" indent="0">
              <a:buNone/>
            </a:pPr>
            <a:r>
              <a:rPr lang="en-US" dirty="0"/>
              <a:t>    </a:t>
            </a:r>
            <a:r>
              <a:rPr lang="en-US" dirty="0" err="1"/>
              <a:t>gl_Position</a:t>
            </a:r>
            <a:r>
              <a:rPr lang="en-US" dirty="0"/>
              <a:t> = </a:t>
            </a:r>
            <a:r>
              <a:rPr lang="en-US" dirty="0" err="1"/>
              <a:t>projMatrix</a:t>
            </a:r>
            <a:r>
              <a:rPr lang="en-US" dirty="0"/>
              <a:t> * </a:t>
            </a:r>
            <a:r>
              <a:rPr lang="en-US" dirty="0" err="1"/>
              <a:t>viewMatrix</a:t>
            </a:r>
            <a:r>
              <a:rPr lang="en-US" dirty="0"/>
              <a:t> * position ;</a:t>
            </a:r>
          </a:p>
          <a:p>
            <a:pPr marL="0" indent="0">
              <a:buNone/>
            </a:pPr>
            <a:r>
              <a:rPr lang="en-US" dirty="0"/>
              <a:t>}</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1520" y="1901952"/>
            <a:ext cx="5071872" cy="28529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2990643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579" y="664859"/>
            <a:ext cx="9404723" cy="790866"/>
          </a:xfrm>
        </p:spPr>
        <p:txBody>
          <a:bodyPr/>
          <a:lstStyle/>
          <a:p>
            <a:pPr algn="r" rtl="1"/>
            <a:r>
              <a:rPr lang="fa-IR" dirty="0">
                <a:cs typeface="B Titr" panose="00000700000000000000" pitchFamily="2" charset="-78"/>
              </a:rPr>
              <a:t>تولید قطعات ال‌ای‌دی و </a:t>
            </a:r>
            <a:r>
              <a:rPr lang="fa-IR" dirty="0" smtClean="0">
                <a:cs typeface="B Titr" panose="00000700000000000000" pitchFamily="2" charset="-78"/>
              </a:rPr>
              <a:t>نیمه‌رسانا</a:t>
            </a:r>
            <a:endParaRPr lang="en-US" dirty="0">
              <a:cs typeface="B Titr" panose="00000700000000000000" pitchFamily="2" charset="-78"/>
            </a:endParaRPr>
          </a:p>
        </p:txBody>
      </p:sp>
      <p:sp>
        <p:nvSpPr>
          <p:cNvPr id="3" name="Content Placeholder 2"/>
          <p:cNvSpPr>
            <a:spLocks noGrp="1"/>
          </p:cNvSpPr>
          <p:nvPr>
            <p:ph idx="1"/>
          </p:nvPr>
        </p:nvSpPr>
        <p:spPr>
          <a:xfrm>
            <a:off x="1103312" y="1616660"/>
            <a:ext cx="8946541" cy="4631740"/>
          </a:xfrm>
        </p:spPr>
        <p:txBody>
          <a:bodyPr>
            <a:normAutofit fontScale="85000" lnSpcReduction="20000"/>
          </a:bodyPr>
          <a:lstStyle/>
          <a:p>
            <a:pPr marL="0" indent="0" algn="just" rtl="1">
              <a:buNone/>
            </a:pPr>
            <a:r>
              <a:rPr lang="fa-IR" dirty="0">
                <a:cs typeface="B Nazanin" panose="00000400000000000000" pitchFamily="2" charset="-78"/>
              </a:rPr>
              <a:t>با استفاده از فناوری چاپ سه بعدی می‌توان مجموعه‌ی گسترده‌ای از قطعات الکترونیکی نظیر آنتن و باتری را طراحی و تولید کرد، اما تولید ال‌‌ای‌دی‌ و قطعات نیمه رسانا با استفاده از چاپگرهای سه بعدی تاکنون امکان‌پذیر نبوده و علت این امر به روش‌ تولید این قطعات باز می‌گردد.</a:t>
            </a:r>
          </a:p>
          <a:p>
            <a:pPr marL="0" indent="0" algn="just" rtl="1">
              <a:buNone/>
            </a:pPr>
            <a:r>
              <a:rPr lang="fa-IR" dirty="0">
                <a:cs typeface="B Nazanin" panose="00000400000000000000" pitchFamily="2" charset="-78"/>
              </a:rPr>
              <a:t>تیم تحقیقاتی دانشگاه پرینستون آمریکا متشکل از محققان حوزه الکترونیک روشی ارایه کرده‌اند که می‌توان به کمک چاپگرهای سه بعدی قطعات نیمه رسانا و ال‌ای‌دی‌های نقطه کوانتومی را تولید کرد.</a:t>
            </a:r>
          </a:p>
          <a:p>
            <a:pPr marL="0" indent="0" algn="just" rtl="1">
              <a:buNone/>
            </a:pPr>
            <a:r>
              <a:rPr lang="fa-IR" dirty="0">
                <a:cs typeface="B Nazanin" panose="00000400000000000000" pitchFamily="2" charset="-78"/>
              </a:rPr>
              <a:t>دانشمندان در این روش از الکترود‌ها، پلیمرها و نیمه رساناهای قابل چاپ محلول در مواد خاصی استفاده کردند که آن‌ها را در برابر صدمات ناشی از چاپ شدن لایه‌های مختلف و قرار گرفتن آن‌ها روی یکدیگر مصون نگاه می‌دارد. سپس با استفاده از نرم‌افزار طراحی اختصاصی، این مواد در الگوهای تو در تو و در هم بافته پیاده‌سازی می‌شوند.</a:t>
            </a:r>
          </a:p>
          <a:p>
            <a:pPr marL="0" indent="0" algn="just" rtl="1">
              <a:buNone/>
            </a:pPr>
            <a:r>
              <a:rPr lang="fa-IR" dirty="0">
                <a:cs typeface="B Nazanin" panose="00000400000000000000" pitchFamily="2" charset="-78"/>
              </a:rPr>
              <a:t>در نتیجه، ال‌ای‌دی‌های بسیار ریزی تولید شد که قابلیت کاربرد در قطعات الکترونیکی بی‌شماری را دارند. حتی می‌توان الگوی طراحی را به گونه‌ای پیاده‌سازی کرد تا این قطعات در سطحی منحنی جاسازی شده و مورد استفاده قرار گیرند.</a:t>
            </a:r>
          </a:p>
          <a:p>
            <a:pPr marL="0" indent="0" algn="just" rtl="1">
              <a:buNone/>
            </a:pPr>
            <a:r>
              <a:rPr lang="fa-IR" dirty="0">
                <a:cs typeface="B Nazanin" panose="00000400000000000000" pitchFamily="2" charset="-78"/>
              </a:rPr>
              <a:t>محققان معتقدند با استفاده از این فناوری می‌توان لنزهای چشمی تماسی مجهز به نمایشگرهای توکار، یا ایمپلنت‌های مصنوعی که با استفاده از نور نقش سلول‌های عصبی را ایفا می‌کنند، تولید کرد.</a:t>
            </a:r>
          </a:p>
          <a:p>
            <a:pPr marL="0" indent="0" algn="just" rtl="1">
              <a:buNone/>
            </a:pPr>
            <a:r>
              <a:rPr lang="fa-IR" dirty="0">
                <a:cs typeface="B Nazanin" panose="00000400000000000000" pitchFamily="2" charset="-78"/>
              </a:rPr>
              <a:t>این اقدام شروع حرکت بزرگی خواهد بود و زمانی که استفاده از این فناوری گسترش یابد و نیمه‌رساناهای بیشتری در زمینه چاپ مورد استفاده قرار گیرد، می‌توان از چاپگرهای سه بعدی برای تولید پنل‌های خورشیدی، ترانزیستورها و سایر قطعات الکترونیکی استفاده کرد و آن‌ها را به گونه‌ای ظریف و کوچک تولید کرد که تا پیش از این غیر ممکن بود.</a:t>
            </a:r>
          </a:p>
          <a:p>
            <a:pPr marL="0" indent="0" algn="just" rtl="1">
              <a:buNone/>
            </a:pPr>
            <a:r>
              <a:rPr lang="fa-IR" dirty="0">
                <a:cs typeface="B Nazanin" panose="00000400000000000000" pitchFamily="2" charset="-78"/>
              </a:rPr>
              <a:t>محققان دانشگاه پرینستون همچنین قصد دارند رزولوشن و عملکرد کلی چاپگرهای سه بعدی مورد استفاده در این روش را افزایش دهند. انتظار می‌رود نتایج عملی این تحقیق را در نسل بعدی گجت‌های پوشیدنی و انعطاف پذیر شاهد باشیم.</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652849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0645" y="384772"/>
            <a:ext cx="9062114" cy="6041409"/>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07774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چاپ اولین پل ساخته شده با پرینتر سه بعدی</a:t>
            </a:r>
            <a:endParaRPr lang="en-US" dirty="0">
              <a:cs typeface="B Titr" panose="00000700000000000000" pitchFamily="2" charset="-78"/>
            </a:endParaRPr>
          </a:p>
        </p:txBody>
      </p:sp>
      <p:sp>
        <p:nvSpPr>
          <p:cNvPr id="3" name="Content Placeholder 2"/>
          <p:cNvSpPr>
            <a:spLocks noGrp="1"/>
          </p:cNvSpPr>
          <p:nvPr>
            <p:ph idx="1"/>
          </p:nvPr>
        </p:nvSpPr>
        <p:spPr>
          <a:xfrm>
            <a:off x="646111" y="1453072"/>
            <a:ext cx="10149892" cy="2650755"/>
          </a:xfrm>
        </p:spPr>
        <p:txBody>
          <a:bodyPr>
            <a:normAutofit/>
          </a:bodyPr>
          <a:lstStyle/>
          <a:p>
            <a:pPr marL="0" indent="0" algn="just" rtl="1">
              <a:buNone/>
            </a:pPr>
            <a:r>
              <a:rPr lang="fa-IR" dirty="0">
                <a:cs typeface="B Nazanin" panose="00000400000000000000" pitchFamily="2" charset="-78"/>
              </a:rPr>
              <a:t>چرا باید یک پل با پرینتر سه‌بعدی ساخته شود؟ یک جواب واحد برای تمام سؤالات این‌چنینی وجود دارد: می‌توانند، انجام می‌دهند. این پل فقط با استفاده از پرینتر سه‌بعدی و با استفاده از ۸۰۰ لایه طراحی و ساخته شد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هرچند این پل برای دوچرخه‌سواران در نظر گرفته شده بود، محاسبات نشان می‌دهد که مقاومت کافی برای عبور ۴۰ دستگاه </a:t>
            </a:r>
            <a:r>
              <a:rPr lang="fa-IR" dirty="0">
                <a:cs typeface="B Nazanin" panose="00000400000000000000" pitchFamily="2" charset="-78"/>
                <a:hlinkClick r:id="rId2"/>
              </a:rPr>
              <a:t>کامیون</a:t>
            </a:r>
            <a:r>
              <a:rPr lang="fa-IR" dirty="0">
                <a:cs typeface="B Nazanin" panose="00000400000000000000" pitchFamily="2" charset="-78"/>
              </a:rPr>
              <a:t> به‌طور هم‌زمان دارد. ساخت چنین پلی قبل از همه‌گیر شدن استفاده از فناوری پرینت سه‌بعدی در نوع خود جالب توجه است. مدت زیادی از طراحی پرینتر سه‌بعدی توسط مرکز تحقیقات </a:t>
            </a:r>
            <a:r>
              <a:rPr lang="en-US" dirty="0">
                <a:cs typeface="B Nazanin" panose="00000400000000000000" pitchFamily="2" charset="-78"/>
                <a:hlinkClick r:id="rId3"/>
              </a:rPr>
              <a:t>MIT</a:t>
            </a:r>
            <a:r>
              <a:rPr lang="en-US" dirty="0">
                <a:cs typeface="B Nazanin" panose="00000400000000000000" pitchFamily="2" charset="-78"/>
              </a:rPr>
              <a:t> </a:t>
            </a:r>
            <a:r>
              <a:rPr lang="fa-IR" dirty="0">
                <a:cs typeface="B Nazanin" panose="00000400000000000000" pitchFamily="2" charset="-78"/>
              </a:rPr>
              <a:t>نگذشته بود که این پل به بهره‌برداری رسید.</a:t>
            </a:r>
          </a:p>
          <a:p>
            <a:pPr marL="0" indent="0" algn="just" rtl="1">
              <a:buNone/>
            </a:pPr>
            <a:r>
              <a:rPr lang="fa-IR" dirty="0">
                <a:cs typeface="B Nazanin" panose="00000400000000000000" pitchFamily="2" charset="-78"/>
              </a:rPr>
              <a:t>ویژگی‌های مثبتی می‌توان برای یک پل ساخته‌شده با پرینتر سه‌بعدی برشمرد. اول اینکه جنس و شکل طراحی چیزی نیست که شما هر جایی دیده باشید. با اینکه فناوری پرینت سه‌بعدی هنوز نوپا است؛ اما به وضوح می‌توان دید که آینده‌ی روشنی دارد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762425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02885" y="567652"/>
            <a:ext cx="9330267" cy="5540539"/>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761683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اولین ساختمان چاپ شده در دبی</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r" rtl="1">
              <a:buNone/>
            </a:pPr>
            <a:r>
              <a:rPr lang="fa-IR" dirty="0">
                <a:cs typeface="B Nazanin" panose="00000400000000000000" pitchFamily="2" charset="-78"/>
              </a:rPr>
              <a:t>دبی میزبان‌ سازه‌های شگفت‌انگیز فراوانی بوده است که از جمله‌ی آن‌ها می‌توان به مرتفع‌ترین برج دنیا اشاره کرد. این‌بار نیز دبی شاهد چاپ اولین ساختمان اداری </a:t>
            </a:r>
            <a:r>
              <a:rPr lang="fa-IR" dirty="0" smtClean="0">
                <a:cs typeface="B Nazanin" panose="00000400000000000000" pitchFamily="2" charset="-78"/>
              </a:rPr>
              <a:t>بوسیله‌</a:t>
            </a:r>
            <a:r>
              <a:rPr lang="en-US" dirty="0" smtClean="0">
                <a:cs typeface="B Nazanin" panose="00000400000000000000" pitchFamily="2" charset="-78"/>
              </a:rPr>
              <a:t> </a:t>
            </a:r>
            <a:r>
              <a:rPr lang="fa-IR" dirty="0" smtClean="0">
                <a:cs typeface="B Nazanin" panose="00000400000000000000" pitchFamily="2" charset="-78"/>
              </a:rPr>
              <a:t>چاپگرهای </a:t>
            </a:r>
            <a:r>
              <a:rPr lang="fa-IR" dirty="0">
                <a:cs typeface="B Nazanin" panose="00000400000000000000" pitchFamily="2" charset="-78"/>
              </a:rPr>
              <a:t>سه بعدی در خاک خود خواهد بود</a:t>
            </a:r>
            <a:r>
              <a:rPr lang="fa-IR" dirty="0" smtClean="0">
                <a:cs typeface="B Nazanin" panose="00000400000000000000" pitchFamily="2" charset="-78"/>
              </a:rPr>
              <a:t>.</a:t>
            </a:r>
            <a:endParaRPr lang="en-US" dirty="0" smtClean="0">
              <a:cs typeface="B Nazanin" panose="00000400000000000000" pitchFamily="2" charset="-78"/>
            </a:endParaRPr>
          </a:p>
          <a:p>
            <a:pPr marL="0" indent="0" algn="r" rtl="1">
              <a:buNone/>
            </a:pPr>
            <a:r>
              <a:rPr lang="fa-IR" dirty="0">
                <a:cs typeface="B Nazanin" panose="00000400000000000000" pitchFamily="2" charset="-78"/>
              </a:rPr>
              <a:t>این ساختمان اولین ابتکار موزه‌ی مذکور به شمار می‌رود که با همکاری دبی و وین‌سان گلوبال اجرایی خواهد شد. این همکاری قبلا نیز نتایجی برای شهر دبی به همراه داشته است و باعث ساخت ده خانه‌ی کوچک در عرض یک هفته شده است. موزه‌ی آینده مدعی است که این ساختمان، مدرن‌ترین ساختمان اداری چاپ شده در دنیا خواهد بود که از آن در عمل به عنوان دفتر کار استفاده نیز خواهد شد.</a:t>
            </a:r>
          </a:p>
          <a:p>
            <a:pPr marL="0" indent="0" algn="r" rtl="1">
              <a:buNone/>
            </a:pPr>
            <a:r>
              <a:rPr lang="fa-IR" dirty="0" smtClean="0">
                <a:cs typeface="B Nazanin" panose="00000400000000000000" pitchFamily="2" charset="-78"/>
              </a:rPr>
              <a:t>عضو </a:t>
            </a:r>
            <a:r>
              <a:rPr lang="fa-IR" dirty="0">
                <a:cs typeface="B Nazanin" panose="00000400000000000000" pitchFamily="2" charset="-78"/>
              </a:rPr>
              <a:t>هیئت مدیره‌ی کمیته‌ی نو‌آوری امارات به نام محمد الجرجاوی می‌گوید:</a:t>
            </a:r>
          </a:p>
          <a:p>
            <a:pPr marL="0" indent="0" algn="r" rtl="1">
              <a:buNone/>
            </a:pPr>
            <a:r>
              <a:rPr lang="fa-IR" dirty="0" smtClean="0">
                <a:cs typeface="B Nazanin" panose="00000400000000000000" pitchFamily="2" charset="-78"/>
              </a:rPr>
              <a:t>این </a:t>
            </a:r>
            <a:r>
              <a:rPr lang="fa-IR" dirty="0">
                <a:cs typeface="B Nazanin" panose="00000400000000000000" pitchFamily="2" charset="-78"/>
              </a:rPr>
              <a:t>ساختمان نمودی از توانایی‌ها و خلاقیت‌های چاپگرهای سه بعدی خواهد بود و باعث تغییرات زیادی در بخش ساخت و ساز در دبی خواهد شد. ما در نظر داریم تا بستری برای خود نمایی امکانات چاپگرهای سه بعدی فراهم کنیم و چاپ این ساختمان اداری، اولین قدم از قدم‌هایی است که در این راه خواهیم برداشت.</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83552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775" y="611544"/>
            <a:ext cx="8557365" cy="570491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207363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59956"/>
            <a:ext cx="9404723" cy="951800"/>
          </a:xfrm>
        </p:spPr>
        <p:txBody>
          <a:bodyPr/>
          <a:lstStyle/>
          <a:p>
            <a:pPr algn="r" rtl="1"/>
            <a:r>
              <a:rPr lang="fa-IR" dirty="0" smtClean="0">
                <a:cs typeface="B Titr" panose="00000700000000000000" pitchFamily="2" charset="-78"/>
              </a:rPr>
              <a:t>چاپ آپارتمان در چین</a:t>
            </a:r>
            <a:endParaRPr lang="en-US" dirty="0">
              <a:cs typeface="B Titr" panose="00000700000000000000" pitchFamily="2" charset="-78"/>
            </a:endParaRPr>
          </a:p>
        </p:txBody>
      </p:sp>
      <p:sp>
        <p:nvSpPr>
          <p:cNvPr id="3" name="Content Placeholder 2"/>
          <p:cNvSpPr>
            <a:spLocks noGrp="1"/>
          </p:cNvSpPr>
          <p:nvPr>
            <p:ph idx="1"/>
          </p:nvPr>
        </p:nvSpPr>
        <p:spPr/>
        <p:txBody>
          <a:bodyPr>
            <a:normAutofit fontScale="92500" lnSpcReduction="20000"/>
          </a:bodyPr>
          <a:lstStyle/>
          <a:p>
            <a:pPr marL="0" indent="0" algn="just" rtl="1">
              <a:buNone/>
            </a:pPr>
            <a:r>
              <a:rPr lang="fa-IR" dirty="0">
                <a:cs typeface="B Nazanin" panose="00000400000000000000" pitchFamily="2" charset="-78"/>
              </a:rPr>
              <a:t>شرکت چینی </a:t>
            </a:r>
            <a:r>
              <a:rPr lang="en-US" dirty="0" err="1">
                <a:cs typeface="B Nazanin" panose="00000400000000000000" pitchFamily="2" charset="-78"/>
              </a:rPr>
              <a:t>ZhuoDa</a:t>
            </a:r>
            <a:r>
              <a:rPr lang="en-US" dirty="0">
                <a:cs typeface="B Nazanin" panose="00000400000000000000" pitchFamily="2" charset="-78"/>
              </a:rPr>
              <a:t> </a:t>
            </a:r>
            <a:r>
              <a:rPr lang="fa-IR" dirty="0">
                <a:cs typeface="B Nazanin" panose="00000400000000000000" pitchFamily="2" charset="-78"/>
              </a:rPr>
              <a:t>یک ویلای دو طبقه را در کمتر از سه ساعت ساخت. این ویلا از شش ماژول پرینت شده ساخته شده که مانند آجرهای بازی خانه‌سازی </a:t>
            </a:r>
            <a:r>
              <a:rPr lang="en-US" dirty="0">
                <a:cs typeface="B Nazanin" panose="00000400000000000000" pitchFamily="2" charset="-78"/>
              </a:rPr>
              <a:t>LEGO </a:t>
            </a:r>
            <a:r>
              <a:rPr lang="fa-IR" dirty="0">
                <a:cs typeface="B Nazanin" panose="00000400000000000000" pitchFamily="2" charset="-78"/>
              </a:rPr>
              <a:t>از پیش آماده شده بودند. این ماژولهای ضد آتش از ماده‌ای سری ساخته شده‌اند که می تواند زمین لرزه ای به بزرگی 9 ریشتر را دوام آورد. شرکت چینی، ماده ای که این ویلا از آن ساخته شده را مخفی نگه داشته است.</a:t>
            </a:r>
          </a:p>
          <a:p>
            <a:pPr marL="0" indent="0" rtl="1">
              <a:buNone/>
            </a:pPr>
            <a:r>
              <a:rPr lang="fa-IR" dirty="0" smtClean="0">
                <a:cs typeface="B Nazanin" panose="00000400000000000000" pitchFamily="2" charset="-78"/>
              </a:rPr>
              <a:t>3</a:t>
            </a:r>
            <a:r>
              <a:rPr lang="en-US" dirty="0">
                <a:cs typeface="B Nazanin" panose="00000400000000000000" pitchFamily="2" charset="-78"/>
              </a:rPr>
              <a:t>D printed villa by </a:t>
            </a:r>
            <a:r>
              <a:rPr lang="en-US" dirty="0" err="1">
                <a:cs typeface="B Nazanin" panose="00000400000000000000" pitchFamily="2" charset="-78"/>
              </a:rPr>
              <a:t>ZhuoDa</a:t>
            </a:r>
            <a:r>
              <a:rPr lang="en-US" dirty="0">
                <a:cs typeface="B Nazanin" panose="00000400000000000000" pitchFamily="2" charset="-78"/>
              </a:rPr>
              <a:t> 3 537x358</a:t>
            </a:r>
          </a:p>
          <a:p>
            <a:pPr marL="0" indent="0" algn="just" rtl="1">
              <a:buNone/>
            </a:pPr>
            <a:r>
              <a:rPr lang="fa-IR" dirty="0" smtClean="0">
                <a:cs typeface="B Nazanin" panose="00000400000000000000" pitchFamily="2" charset="-78"/>
              </a:rPr>
              <a:t>حدود </a:t>
            </a:r>
            <a:r>
              <a:rPr lang="fa-IR" dirty="0">
                <a:cs typeface="B Nazanin" panose="00000400000000000000" pitchFamily="2" charset="-78"/>
              </a:rPr>
              <a:t>90 درصد مراحل ساخت این ویلا در خارج از محل ساخت و ساز و در کارخانه سازنده انجام شده است. سپس قطعات از پیش ساخته شده به محل نصب حمل شدند. این روند کارآمد همراه با صرفه‌جویی قابل ملاحظه‌ای در زمان ساخت همراه بوده و هزینه‌های ساخت را به 2500 تا 3000 یوآن (400 تا 480 دلار) در هر متر مربع کاهش داده است. بنا به اطلاعاتی که یونگلینگ، یکی از مهندسان شرکت </a:t>
            </a:r>
            <a:r>
              <a:rPr lang="en-US" dirty="0" err="1">
                <a:cs typeface="B Nazanin" panose="00000400000000000000" pitchFamily="2" charset="-78"/>
              </a:rPr>
              <a:t>ZhuoDa</a:t>
            </a:r>
            <a:r>
              <a:rPr lang="en-US" dirty="0">
                <a:cs typeface="B Nazanin" panose="00000400000000000000" pitchFamily="2" charset="-78"/>
              </a:rPr>
              <a:t> </a:t>
            </a:r>
            <a:r>
              <a:rPr lang="fa-IR" dirty="0">
                <a:cs typeface="B Nazanin" panose="00000400000000000000" pitchFamily="2" charset="-78"/>
              </a:rPr>
              <a:t>اعلام کرده است، ساخت این ویلای سه بعدی تنها 10 روز زمان برده؛ در حالی که ساخت یک ویلای سنتی حدود شش ماه زمان نیاز دارد.</a:t>
            </a:r>
          </a:p>
          <a:p>
            <a:pPr marL="0" indent="0" algn="just" rtl="1">
              <a:buNone/>
            </a:pPr>
            <a:r>
              <a:rPr lang="fa-IR" dirty="0" smtClean="0">
                <a:cs typeface="B Nazanin" panose="00000400000000000000" pitchFamily="2" charset="-78"/>
              </a:rPr>
              <a:t>از </a:t>
            </a:r>
            <a:r>
              <a:rPr lang="fa-IR" dirty="0">
                <a:cs typeface="B Nazanin" panose="00000400000000000000" pitchFamily="2" charset="-78"/>
              </a:rPr>
              <a:t>آنجا که هر کدام از این ماژول ها در هر متر مربع حدود 100 کیلوگرم وزن دارند، می توانند از پس زلزله های بزرگ نیز بربیایند. این خانه که دارای قاب و ساختاری فولادی است را می توان با مواد عایق گرمایی پر کرد. گروه ساختمانی چینی </a:t>
            </a:r>
            <a:r>
              <a:rPr lang="en-US" dirty="0" err="1">
                <a:cs typeface="B Nazanin" panose="00000400000000000000" pitchFamily="2" charset="-78"/>
              </a:rPr>
              <a:t>ZhuoDa</a:t>
            </a:r>
            <a:r>
              <a:rPr lang="en-US" dirty="0">
                <a:cs typeface="B Nazanin" panose="00000400000000000000" pitchFamily="2" charset="-78"/>
              </a:rPr>
              <a:t> </a:t>
            </a:r>
            <a:r>
              <a:rPr lang="fa-IR" dirty="0">
                <a:cs typeface="B Nazanin" panose="00000400000000000000" pitchFamily="2" charset="-78"/>
              </a:rPr>
              <a:t>بیش از 22 حق اختراع را به ثبت رسانده و فناوریهای خود و مواد مورد استفاده‌اش را محرمانه نگه داشته است. با این حال، تان بویانگ، معاون این شرکت چینی در خلال صحبت‌هایش این موضوع را آشکار کرد که ماده‌ی جدید مورد استفاده این شرکت از ضایعات صنعتی و کشاورزی تهیه می‌شود، ضد آب و آتش بوده و عاری از مواد مضر مانند فرمالدئید، آمونیاک و رادون است.</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521782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340" y="260413"/>
            <a:ext cx="9442504" cy="6295003"/>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911804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9388"/>
          </a:xfrm>
        </p:spPr>
        <p:txBody>
          <a:bodyPr/>
          <a:lstStyle/>
          <a:p>
            <a:pPr algn="r" rtl="1"/>
            <a:r>
              <a:rPr lang="fa-IR" dirty="0" smtClean="0">
                <a:cs typeface="B Titr" panose="00000700000000000000" pitchFamily="2" charset="-78"/>
              </a:rPr>
              <a:t>ساخت سرپناه با پرینتر سه بعدی</a:t>
            </a:r>
            <a:endParaRPr lang="en-US" dirty="0">
              <a:cs typeface="B Titr" panose="00000700000000000000" pitchFamily="2" charset="-78"/>
            </a:endParaRPr>
          </a:p>
        </p:txBody>
      </p:sp>
      <p:sp>
        <p:nvSpPr>
          <p:cNvPr id="3" name="Content Placeholder 2"/>
          <p:cNvSpPr>
            <a:spLocks noGrp="1"/>
          </p:cNvSpPr>
          <p:nvPr>
            <p:ph idx="1"/>
          </p:nvPr>
        </p:nvSpPr>
        <p:spPr>
          <a:xfrm>
            <a:off x="1104293" y="1635952"/>
            <a:ext cx="8946541" cy="4195481"/>
          </a:xfrm>
        </p:spPr>
        <p:txBody>
          <a:bodyPr>
            <a:normAutofit fontScale="92500" lnSpcReduction="20000"/>
          </a:bodyPr>
          <a:lstStyle/>
          <a:p>
            <a:pPr marL="0" indent="0" algn="just" rtl="1">
              <a:buNone/>
            </a:pPr>
            <a:r>
              <a:rPr lang="fa-IR" dirty="0">
                <a:cs typeface="B Nazanin" panose="00000400000000000000" pitchFamily="2" charset="-78"/>
              </a:rPr>
              <a:t>یک شرکت ایتالیایی به دنبال ساخت سرپناه‌های گلی برای پناهندگان و قربانیان حوادث طبیعی است. این سرپناه‌ها توسط چاپگر سه بعدی ساخته می‌شوند و تنها ۴۸ یورو هزینه خواهند داشت. با زومیت همراه باشید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سال گذشته گزارش‌هایی درباره‌ی یک پرینتر سه‌بعدی عظیم مخابره شد؛ که به عنوان ابزاری برای ساخت سرپناه‌های کم هزینه از مواد اولیه‌ای مانند گل و خشت مورد استفاده قرار می‌گیرد. شرکت ایتالیاییِ سازنده‌ی این دستگاه، </a:t>
            </a:r>
            <a:r>
              <a:rPr lang="en-US" dirty="0">
                <a:cs typeface="B Nazanin" panose="00000400000000000000" pitchFamily="2" charset="-78"/>
              </a:rPr>
              <a:t>WASP، </a:t>
            </a:r>
            <a:r>
              <a:rPr lang="fa-IR" dirty="0">
                <a:cs typeface="B Nazanin" panose="00000400000000000000" pitchFamily="2" charset="-78"/>
              </a:rPr>
              <a:t>تا اینجا به عهد خود عمل کرده است؛ و تقریبا ساخت پناهگاهی جدید را به پایان رسانده که تنها ۴۸ یورو (معادل ۱۷۰ هزار تومان) هزینه خواهد داشت</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هرچند که این پناهگاه به امکاناتی بسیار اولیه مانند دیوار، در و سقف مجهز خواهد بود؛ برای پناهندگان و مردمی که در شرایط وخیم زندگی می‌کنند داشتن یک سقف ساده تفاوت مرگ و زندگی را رقم خواهد زد.</a:t>
            </a:r>
          </a:p>
          <a:p>
            <a:pPr marL="0" indent="0" algn="just" rtl="1">
              <a:buNone/>
            </a:pPr>
            <a:r>
              <a:rPr lang="fa-IR" dirty="0">
                <a:cs typeface="B Nazanin" panose="00000400000000000000" pitchFamily="2" charset="-78"/>
              </a:rPr>
              <a:t>تا اینجای کار </a:t>
            </a:r>
            <a:r>
              <a:rPr lang="en-US" dirty="0">
                <a:cs typeface="B Nazanin" panose="00000400000000000000" pitchFamily="2" charset="-78"/>
              </a:rPr>
              <a:t>WASP </a:t>
            </a:r>
            <a:r>
              <a:rPr lang="fa-IR" dirty="0">
                <a:cs typeface="B Nazanin" panose="00000400000000000000" pitchFamily="2" charset="-78"/>
              </a:rPr>
              <a:t>ساختمانی با طول ۲۷۰ سانتی‌متر و قطر ۵ متر را توسط پرینتر سه‌بعدی و مواد اولیه‌ای مانند خشت، کاه و آهک ساخته است. پروسه‌ی ساخت این خانه‌ی کاهگلی مشابه ساختمانی است که چندی پیش توسط پرینتر سه‌بعدی در دبی ساخته شد. به این معنی که یک پرینتر عظیم لایه‌های مواد اولیه را روی هم قرار خواهد داد؛ تا به مرور ساختمان مورد نظر خود را شکل دهد.</a:t>
            </a:r>
          </a:p>
          <a:p>
            <a:pPr marL="0" indent="0" algn="just" rtl="1">
              <a:buNone/>
            </a:pPr>
            <a:r>
              <a:rPr lang="fa-IR" dirty="0">
                <a:cs typeface="B Nazanin" panose="00000400000000000000" pitchFamily="2" charset="-78"/>
              </a:rPr>
              <a:t>این ساختمان گلی تا اینجا از ۱۳۵ لایه تشکیل شده است. ساخت هر یک از این لایه‌ها حدودا ۲۰ دقیقا زمان خواهد برد؛ و هرکدام وزنی معادل ۳۰۰ کیلوگرم دارند. </a:t>
            </a:r>
            <a:r>
              <a:rPr lang="en-US" dirty="0">
                <a:cs typeface="B Nazanin" panose="00000400000000000000" pitchFamily="2" charset="-78"/>
              </a:rPr>
              <a:t>WASP </a:t>
            </a:r>
            <a:r>
              <a:rPr lang="fa-IR" dirty="0">
                <a:cs typeface="B Nazanin" panose="00000400000000000000" pitchFamily="2" charset="-78"/>
              </a:rPr>
              <a:t>ادعا می‌کند دو نفر نیروی انسانی و یک پرینتر می‌توانند به راحتی از پس ساخت یک خانه‌ی خشتی بر‌آیند.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49397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37612" y="604228"/>
            <a:ext cx="8447636" cy="5631757"/>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5165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مدل سه بعدی</a:t>
            </a:r>
            <a:r>
              <a:rPr lang="en-US" dirty="0" smtClean="0">
                <a:cs typeface="B Titr" panose="00000700000000000000" pitchFamily="2" charset="-78"/>
              </a:rPr>
              <a:t> </a:t>
            </a:r>
            <a:r>
              <a:rPr lang="fa-IR" dirty="0" smtClean="0">
                <a:cs typeface="B Titr" panose="00000700000000000000" pitchFamily="2" charset="-78"/>
              </a:rPr>
              <a:t> ایستا</a:t>
            </a:r>
            <a:endParaRPr lang="en-US" dirty="0">
              <a:cs typeface="B Titr" panose="00000700000000000000" pitchFamily="2" charset="-78"/>
            </a:endParaRPr>
          </a:p>
        </p:txBody>
      </p:sp>
      <p:sp>
        <p:nvSpPr>
          <p:cNvPr id="3" name="Content Placeholder 2"/>
          <p:cNvSpPr>
            <a:spLocks noGrp="1"/>
          </p:cNvSpPr>
          <p:nvPr>
            <p:ph idx="1"/>
          </p:nvPr>
        </p:nvSpPr>
        <p:spPr>
          <a:xfrm>
            <a:off x="1103312" y="1548169"/>
            <a:ext cx="8946541" cy="4195481"/>
          </a:xfrm>
        </p:spPr>
        <p:txBody>
          <a:bodyPr/>
          <a:lstStyle/>
          <a:p>
            <a:pPr algn="r" rtl="1"/>
            <a:r>
              <a:rPr lang="fa-IR" dirty="0" smtClean="0">
                <a:cs typeface="B Nazanin" panose="00000400000000000000" pitchFamily="2" charset="-78"/>
              </a:rPr>
              <a:t>مدل سه بعدی است که در بستر زمان هیچ تغییر نمی کند و اصولا مولفه زمان در آن کارساز نیست</a:t>
            </a:r>
            <a:r>
              <a:rPr lang="en-US" dirty="0" smtClean="0">
                <a:cs typeface="B Nazanin" panose="00000400000000000000" pitchFamily="2" charset="-78"/>
              </a:rPr>
              <a:t>.</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655" y="2122016"/>
            <a:ext cx="3621634" cy="362163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9407766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121" y="2837473"/>
            <a:ext cx="9404723" cy="783551"/>
          </a:xfrm>
        </p:spPr>
        <p:txBody>
          <a:bodyPr/>
          <a:lstStyle/>
          <a:p>
            <a:pPr algn="ctr" rtl="1"/>
            <a:r>
              <a:rPr lang="fa-IR" dirty="0" smtClean="0">
                <a:cs typeface="B Titr" panose="00000700000000000000" pitchFamily="2" charset="-78"/>
              </a:rPr>
              <a:t>حمل و نقل</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34947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پرینت </a:t>
            </a:r>
            <a:r>
              <a:rPr lang="fa-IR" dirty="0">
                <a:cs typeface="B Titr" panose="00000700000000000000" pitchFamily="2" charset="-78"/>
              </a:rPr>
              <a:t>سه بعدی خودروی </a:t>
            </a:r>
            <a:r>
              <a:rPr lang="fa-IR" dirty="0" smtClean="0">
                <a:cs typeface="B Titr" panose="00000700000000000000" pitchFamily="2" charset="-78"/>
              </a:rPr>
              <a:t>برقی</a:t>
            </a:r>
            <a:r>
              <a:rPr lang="en-US" dirty="0" smtClean="0">
                <a:cs typeface="B Titr" panose="00000700000000000000" pitchFamily="2" charset="-78"/>
              </a:rPr>
              <a:t> </a:t>
            </a:r>
            <a:r>
              <a:rPr lang="fa-IR" dirty="0" smtClean="0">
                <a:cs typeface="B Titr" panose="00000700000000000000" pitchFamily="2" charset="-78"/>
              </a:rPr>
              <a:t>هوندا</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هوندا اولین شرکتی نیست که وسایل نقلیه را با قطعات و جزئیات ساخته شده توسط فناوری پرینت سه بعدی معرفی می‌کند. اما قطعا یکی از بزرگ‌ترین کمپانی‌های پیشرو در این فناوری است، پس نگاهی نزدیک‌تر به تولیدات این خودروساز ارزش دارد. بعد از نمایشگاه خودرو پاریس، هوندا پلتفرمی را با طراحی متغیر خود برای خودروهای برقی کوچک معرفی کرد، خودروهای کوچکی که فضا و وزن آن‌ها بسیار مقرون به صرفه شده است. هوندا خودرویی با طرح‌بندی قابل تنظیم معرفی کرده که رانندگان آنچه نیاز دارند را می‌توانند انتخاب کنند. این امر می‌تواند کاهش ارتفاع وارد شدن به خودرو برای رانندگان مسن را در پی داشته باشد، وسیله‌ نقلیه‌‌ی هاچ‌بک به عنوان خودروهای حمل‌ونقل باشد یا فضای بیش‌تر برای یک خانواده‌ی سه نفره ارائه دهد. برای دیدن جزئیات حتما گالری عکس‌های این خودرو را مشاهده کنید: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028123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0647" y="3576334"/>
            <a:ext cx="4757236" cy="267084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739" y="760057"/>
            <a:ext cx="4770130" cy="267808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0647" y="760057"/>
            <a:ext cx="4770130" cy="2678087"/>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6383" y="3547074"/>
            <a:ext cx="4778486" cy="268277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866629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چاپ پهپاد با پرینتر</a:t>
            </a:r>
            <a:endParaRPr lang="en-US" dirty="0">
              <a:cs typeface="B Titr" panose="00000700000000000000" pitchFamily="2" charset="-78"/>
            </a:endParaRPr>
          </a:p>
        </p:txBody>
      </p:sp>
      <p:sp>
        <p:nvSpPr>
          <p:cNvPr id="3" name="Content Placeholder 2"/>
          <p:cNvSpPr>
            <a:spLocks noGrp="1"/>
          </p:cNvSpPr>
          <p:nvPr>
            <p:ph idx="1"/>
          </p:nvPr>
        </p:nvSpPr>
        <p:spPr/>
        <p:txBody>
          <a:bodyPr>
            <a:normAutofit lnSpcReduction="10000"/>
          </a:bodyPr>
          <a:lstStyle/>
          <a:p>
            <a:pPr marL="0" indent="0" algn="just" rtl="1">
              <a:buNone/>
            </a:pPr>
            <a:r>
              <a:rPr lang="fa-IR" dirty="0">
                <a:cs typeface="B Nazanin" panose="00000400000000000000" pitchFamily="2" charset="-78"/>
              </a:rPr>
              <a:t>روزی روزگاری در مدت زمان 24 ساعت تنها چیزی که می‌توانستیم چاپ کنیم، چاپ کردن نگاتیو‌های عکاسی بود! اما امروزه به لطف حضور فناوری چاپ 3 بعدی، آن روزهای سخت و طاقت‌فرسا به تاریخ پیوسته است. یک پروژه پژوهشی که با پشتیبانی دانشگاه شفیلد انگلستان شروع به کار کرده قصد دارد در آینده‌ای نزدیک این امکان را فراهم آورد تا هر کسی بتواند ظرف مدت 24 ساعت یک پهپاد شخصی و کاملا واقعی داشته باشد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ایده پشت این برنامه این است که به محققان امکان دسترسی از راه دور به پهپاد‌ها را فراهم نماید. از این پهپادهای پرینت شده می‌توان در امور گوناگون مانند ارسال محموله‌های گوناگون، انجام عملیات تجسس و حتی انجام امور مختلف تحقیقاتی بهره جست. قابلیت پرینت کردن این نوع پهپاد بدان معنی است که چنانچه در شرایط طوفانی یا آتش سوزی جنگل یکی از این وسایل پرنده از بین برود، جای هیچ نگرانی نیست. تنها کاری که باید انجام داد این است که یک نسخه جدید را پرینت نمود!</a:t>
            </a:r>
          </a:p>
          <a:p>
            <a:pPr marL="0" indent="0" algn="just" rtl="1">
              <a:buNone/>
            </a:pPr>
            <a:r>
              <a:rPr lang="fa-IR" dirty="0">
                <a:cs typeface="B Nazanin" panose="00000400000000000000" pitchFamily="2" charset="-78"/>
              </a:rPr>
              <a:t>نسخه اولیه این پهپاد که در حال حاضر از آن استفاده می‌شود از جنس ترموپلاستیک تهیه شده است. طول بال‌های این وسیله پرنده حدود 1.5 متر و وزن آن نیز چیزی در حدود دو کیلوگرم است. با این وجود، تیم تحقیقاتی دانشگاه شفیلد، در حال کار بر روی نسخه‌های مستحکم‌تر این پهپاد است که احتمالا از جنس نایلون مقاوم ساخته خواهد شد</a:t>
            </a:r>
            <a:r>
              <a:rPr lang="fa-IR" dirty="0" smtClean="0">
                <a:cs typeface="B Nazanin" panose="00000400000000000000" pitchFamily="2" charset="-78"/>
              </a:rPr>
              <a:t>.</a:t>
            </a:r>
            <a:endParaRPr lang="fa-IR"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8240147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4460" y="699325"/>
            <a:ext cx="8486375" cy="5657583"/>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468917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Titr" panose="00000700000000000000" pitchFamily="2" charset="-78"/>
              </a:rPr>
              <a:t>پرینت سه‌ بعدی </a:t>
            </a:r>
            <a:r>
              <a:rPr lang="fa-IR" dirty="0" smtClean="0">
                <a:cs typeface="B Titr" panose="00000700000000000000" pitchFamily="2" charset="-78"/>
              </a:rPr>
              <a:t>هواپیما</a:t>
            </a:r>
            <a:r>
              <a:rPr lang="en-US" dirty="0" smtClean="0">
                <a:cs typeface="B Titr" panose="00000700000000000000" pitchFamily="2" charset="-78"/>
              </a:rPr>
              <a:t> </a:t>
            </a:r>
            <a:r>
              <a:rPr lang="fa-IR" dirty="0" smtClean="0">
                <a:cs typeface="B Titr" panose="00000700000000000000" pitchFamily="2" charset="-78"/>
              </a:rPr>
              <a:t>ایرباس</a:t>
            </a:r>
            <a:endParaRPr lang="en-US" dirty="0">
              <a:cs typeface="B Titr" panose="00000700000000000000" pitchFamily="2" charset="-78"/>
            </a:endParaRPr>
          </a:p>
        </p:txBody>
      </p:sp>
      <p:sp>
        <p:nvSpPr>
          <p:cNvPr id="3" name="Content Placeholder 2"/>
          <p:cNvSpPr>
            <a:spLocks noGrp="1"/>
          </p:cNvSpPr>
          <p:nvPr>
            <p:ph idx="1"/>
          </p:nvPr>
        </p:nvSpPr>
        <p:spPr>
          <a:xfrm>
            <a:off x="1104293" y="1482332"/>
            <a:ext cx="8946541" cy="4195481"/>
          </a:xfrm>
        </p:spPr>
        <p:txBody>
          <a:bodyPr>
            <a:normAutofit fontScale="92500" lnSpcReduction="10000"/>
          </a:bodyPr>
          <a:lstStyle/>
          <a:p>
            <a:pPr marL="0" indent="0" algn="just" rtl="1">
              <a:buNone/>
            </a:pPr>
            <a:r>
              <a:rPr lang="fa-IR" dirty="0">
                <a:cs typeface="B Nazanin" panose="00000400000000000000" pitchFamily="2" charset="-78"/>
              </a:rPr>
              <a:t>چندی پیش کمپانی ایرباس از نخستین هواپیمای ساخته شده با فناوری چاپ سه‌بعدی رونمایی کرد. البته این هواپیما کوچک و بدون سرنشین است و نمی‌توان آن را به عنوان یک هواپیمای کاربردی قلمداد کرد، ولی این هواپیما پرواز آزمایشی خود را با موفقیت به انجام رسانده و مسلما نویدبخش ساخت هواپیماهای بسیار بزرگتر در مقیاس سه‌بعدی خواهد بود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هواپیمایی که ثور (</a:t>
            </a:r>
            <a:r>
              <a:rPr lang="en-US" dirty="0">
                <a:cs typeface="B Nazanin" panose="00000400000000000000" pitchFamily="2" charset="-78"/>
              </a:rPr>
              <a:t>Thor) </a:t>
            </a:r>
            <a:r>
              <a:rPr lang="fa-IR" dirty="0">
                <a:cs typeface="B Nazanin" panose="00000400000000000000" pitchFamily="2" charset="-78"/>
              </a:rPr>
              <a:t>نامیده شده، یک هواپیمای از نوع پروانه‌دار است که تنها ۴ متر (۱۳ فوت) طول داشته و وزن آن نیز کمتر از ۲۱ کیلوگرم است. فقط عناصر الکتریکی در درون هواپیما ساخته شده از چاپ سه‌بعدی نیستند و غیر از آنها هر چیز دیگری در این هواپیما از بال‌ها تا بدنه‌ی آن همگی محصول چاپ سه‌بعدی هستند.</a:t>
            </a:r>
          </a:p>
          <a:p>
            <a:pPr marL="0" indent="0" algn="just" rtl="1">
              <a:buNone/>
            </a:pPr>
            <a:r>
              <a:rPr lang="fa-IR" dirty="0" smtClean="0">
                <a:cs typeface="B Nazanin" panose="00000400000000000000" pitchFamily="2" charset="-78"/>
              </a:rPr>
              <a:t>دتلو </a:t>
            </a:r>
            <a:r>
              <a:rPr lang="fa-IR" dirty="0">
                <a:cs typeface="B Nazanin" panose="00000400000000000000" pitchFamily="2" charset="-78"/>
              </a:rPr>
              <a:t>کانیگورسکی (</a:t>
            </a:r>
            <a:r>
              <a:rPr lang="en-US" dirty="0" err="1">
                <a:cs typeface="B Nazanin" panose="00000400000000000000" pitchFamily="2" charset="-78"/>
              </a:rPr>
              <a:t>Detlev</a:t>
            </a:r>
            <a:r>
              <a:rPr lang="en-US" dirty="0">
                <a:cs typeface="B Nazanin" panose="00000400000000000000" pitchFamily="2" charset="-78"/>
              </a:rPr>
              <a:t> </a:t>
            </a:r>
            <a:r>
              <a:rPr lang="en-US" dirty="0" err="1">
                <a:cs typeface="B Nazanin" panose="00000400000000000000" pitchFamily="2" charset="-78"/>
              </a:rPr>
              <a:t>Konigorski</a:t>
            </a:r>
            <a:r>
              <a:rPr lang="en-US" dirty="0">
                <a:cs typeface="B Nazanin" panose="00000400000000000000" pitchFamily="2" charset="-78"/>
              </a:rPr>
              <a:t>)، </a:t>
            </a:r>
            <a:r>
              <a:rPr lang="fa-IR" dirty="0">
                <a:cs typeface="B Nazanin" panose="00000400000000000000" pitchFamily="2" charset="-78"/>
              </a:rPr>
              <a:t>توسعه ‌دهنده‌ی سرپرست پروژه‌ی ثور برای ایرباس در نمایشگاه بین المللی هوا و فضا و نمایشگاه هوایی در فرودگاه شونفلد جنوبی در برلین، بر پایه‌ی گزارش پایگاه </a:t>
            </a:r>
            <a:r>
              <a:rPr lang="en-US" dirty="0">
                <a:cs typeface="B Nazanin" panose="00000400000000000000" pitchFamily="2" charset="-78"/>
              </a:rPr>
              <a:t>Gadgets 360 </a:t>
            </a:r>
            <a:r>
              <a:rPr lang="fa-IR" dirty="0">
                <a:cs typeface="B Nazanin" panose="00000400000000000000" pitchFamily="2" charset="-78"/>
              </a:rPr>
              <a:t>می‌گوید:</a:t>
            </a:r>
          </a:p>
          <a:p>
            <a:pPr marL="0" indent="0" algn="just" rtl="1">
              <a:buNone/>
            </a:pPr>
            <a:r>
              <a:rPr lang="fa-IR" dirty="0" smtClean="0">
                <a:cs typeface="B Nazanin" panose="00000400000000000000" pitchFamily="2" charset="-78"/>
              </a:rPr>
              <a:t>این </a:t>
            </a:r>
            <a:r>
              <a:rPr lang="fa-IR" dirty="0">
                <a:cs typeface="B Nazanin" panose="00000400000000000000" pitchFamily="2" charset="-78"/>
              </a:rPr>
              <a:t>یک آزمایش است برای پی بردن به اینکه ما با تکنولوژی چاپ سه‌بعدی چه سازه‌هایی را می‌توانیم تولید کنیم. می‌خواهیم دریابیم که آیا می‌توان از چاپ سه‌بعدی، نه تنها برای ساخت قطعات منحصر به فرد، بلکه برای ساخت کل یک سیستم نیز استفاده کرد یا خیر.</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141080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84719" y="907953"/>
            <a:ext cx="7776248" cy="5184165"/>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308072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موتورسیکلت پرینت شده ایرباس</a:t>
            </a:r>
            <a:endParaRPr lang="en-US" dirty="0">
              <a:cs typeface="B Titr" panose="00000700000000000000" pitchFamily="2" charset="-78"/>
            </a:endParaRPr>
          </a:p>
        </p:txBody>
      </p:sp>
      <p:sp>
        <p:nvSpPr>
          <p:cNvPr id="3" name="Content Placeholder 2"/>
          <p:cNvSpPr>
            <a:spLocks noGrp="1"/>
          </p:cNvSpPr>
          <p:nvPr>
            <p:ph idx="1"/>
          </p:nvPr>
        </p:nvSpPr>
        <p:spPr>
          <a:xfrm>
            <a:off x="1104293" y="1570115"/>
            <a:ext cx="8946541" cy="4195481"/>
          </a:xfrm>
        </p:spPr>
        <p:txBody>
          <a:bodyPr>
            <a:normAutofit fontScale="92500" lnSpcReduction="10000"/>
          </a:bodyPr>
          <a:lstStyle/>
          <a:p>
            <a:pPr marL="0" indent="0" algn="just" rtl="1">
              <a:buNone/>
            </a:pPr>
            <a:r>
              <a:rPr lang="fa-IR" dirty="0">
                <a:cs typeface="B Nazanin" panose="00000400000000000000" pitchFamily="2" charset="-78"/>
              </a:rPr>
              <a:t>شرکت ایرباس توسط یکی از زیرمجموعه‌های خود به نام </a:t>
            </a:r>
            <a:r>
              <a:rPr lang="en-US" dirty="0" err="1">
                <a:cs typeface="B Nazanin" panose="00000400000000000000" pitchFamily="2" charset="-78"/>
              </a:rPr>
              <a:t>APWorks</a:t>
            </a:r>
            <a:r>
              <a:rPr lang="en-US" dirty="0">
                <a:cs typeface="B Nazanin" panose="00000400000000000000" pitchFamily="2" charset="-78"/>
              </a:rPr>
              <a:t> </a:t>
            </a:r>
            <a:r>
              <a:rPr lang="fa-IR" dirty="0">
                <a:cs typeface="B Nazanin" panose="00000400000000000000" pitchFamily="2" charset="-78"/>
              </a:rPr>
              <a:t>موفق به ساخت موتورسیکلت الکتریکی توسط تکنولوژی پرینت سه‌بعدی شده که وزن بسیار کمی دارد. وزن این موتورسیکلت الکتریکی، ۷۷ پوند معادل ۳۵ کیلوگرم است و ماده‌ی به کار رفته در آن، آلومینیم مورد استفاده در صنایع هوایی است. </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پرینت سه‌بعدی یکی از تکنولوژی‌های نوظهور است که با سرعت بالایی توانسته در صنایع مختلف حضور پیدا کند. به تازگی یکی از زیرمجموعه‌های شرکت ایرباس به نام </a:t>
            </a:r>
            <a:r>
              <a:rPr lang="en-US" dirty="0" err="1">
                <a:cs typeface="B Nazanin" panose="00000400000000000000" pitchFamily="2" charset="-78"/>
              </a:rPr>
              <a:t>APWorks</a:t>
            </a:r>
            <a:r>
              <a:rPr lang="en-US" dirty="0">
                <a:cs typeface="B Nazanin" panose="00000400000000000000" pitchFamily="2" charset="-78"/>
              </a:rPr>
              <a:t> </a:t>
            </a:r>
            <a:r>
              <a:rPr lang="fa-IR" dirty="0">
                <a:cs typeface="B Nazanin" panose="00000400000000000000" pitchFamily="2" charset="-78"/>
              </a:rPr>
              <a:t>توانسته بوسیله‌ی این تکنولوژی، موتورسیکلت الکتریکی تولید کند که وزنی برابر با ۳۵ کیلوگرم دارد.</a:t>
            </a:r>
          </a:p>
          <a:p>
            <a:pPr marL="0" indent="0" algn="just" rtl="1">
              <a:buNone/>
            </a:pPr>
            <a:r>
              <a:rPr lang="fa-IR" dirty="0" smtClean="0">
                <a:cs typeface="B Nazanin" panose="00000400000000000000" pitchFamily="2" charset="-78"/>
              </a:rPr>
              <a:t>ماده‌ی </a:t>
            </a:r>
            <a:r>
              <a:rPr lang="fa-IR" dirty="0">
                <a:cs typeface="B Nazanin" panose="00000400000000000000" pitchFamily="2" charset="-78"/>
              </a:rPr>
              <a:t>استفاده شده برای ساخت بدنه‌ی این موتورسیکلت که </a:t>
            </a:r>
            <a:r>
              <a:rPr lang="en-US" dirty="0">
                <a:cs typeface="B Nazanin" panose="00000400000000000000" pitchFamily="2" charset="-78"/>
              </a:rPr>
              <a:t>Light Rider </a:t>
            </a:r>
            <a:r>
              <a:rPr lang="fa-IR" dirty="0">
                <a:cs typeface="B Nazanin" panose="00000400000000000000" pitchFamily="2" charset="-78"/>
              </a:rPr>
              <a:t>نام دارد، که پودر ساخته شده از آلومینیم با کیفیتی است که در صنایع هوایی استفاده می‌شود. بدنه‌ی این موتورسیکلت ۱۳ پوند یعنی حدود ۶ کیلوگرم وزن دارد و ۳۰ درصد سبک‌تر از موتورسیکلت‌های الکتریکی معمولی است. البته طراحی بدنه‌ی این موتورسیکلت نیز در سبک شدن آن نقش مهمی داشته است و همین طراحی باعث شده که این بدنه با روش‌های معمول مانند جوش‌کاری و ماشین‌کاری قابل ساخت نباشد.</a:t>
            </a:r>
          </a:p>
          <a:p>
            <a:pPr marL="0" indent="0" algn="just" rtl="1">
              <a:buNone/>
            </a:pPr>
            <a:r>
              <a:rPr lang="fa-IR" dirty="0" smtClean="0">
                <a:cs typeface="B Nazanin" panose="00000400000000000000" pitchFamily="2" charset="-78"/>
              </a:rPr>
              <a:t>طبق </a:t>
            </a:r>
            <a:r>
              <a:rPr lang="fa-IR" dirty="0">
                <a:cs typeface="B Nazanin" panose="00000400000000000000" pitchFamily="2" charset="-78"/>
              </a:rPr>
              <a:t>گزارش منتشر شده، این موتورسیکلت با هر بار شارژ، می‌تواند مسافت ۳۷ مایل (حدود ۶۰ کیلومتر) را بپیماید. البته این دستگاه برای فروش عمده عرضه نخواهد شد و در حال حاضر تنها ۵۰ عدد از آن با قیمتی حدود ۵۶ هزار دلار به صورت پیش‌فروش عرضه خواهد شد.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991022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0207" y="545706"/>
            <a:ext cx="8950138" cy="5971021"/>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238764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غذا </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66864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مدل سه بعدی پویا</a:t>
            </a:r>
            <a:endParaRPr lang="en-US" dirty="0">
              <a:cs typeface="B Titr" panose="00000700000000000000" pitchFamily="2" charset="-78"/>
            </a:endParaRPr>
          </a:p>
        </p:txBody>
      </p:sp>
      <p:sp>
        <p:nvSpPr>
          <p:cNvPr id="3" name="Content Placeholder 2"/>
          <p:cNvSpPr>
            <a:spLocks noGrp="1"/>
          </p:cNvSpPr>
          <p:nvPr>
            <p:ph idx="1"/>
          </p:nvPr>
        </p:nvSpPr>
        <p:spPr>
          <a:xfrm>
            <a:off x="1103312" y="1416496"/>
            <a:ext cx="8946541" cy="1004836"/>
          </a:xfrm>
        </p:spPr>
        <p:txBody>
          <a:bodyPr>
            <a:normAutofit fontScale="85000" lnSpcReduction="20000"/>
          </a:bodyPr>
          <a:lstStyle/>
          <a:p>
            <a:pPr algn="r" rtl="1"/>
            <a:r>
              <a:rPr lang="fa-IR" dirty="0" smtClean="0">
                <a:cs typeface="B Nazanin" panose="00000400000000000000" pitchFamily="2" charset="-78"/>
              </a:rPr>
              <a:t>پویایی یک مدل سه بعدی در صورت امکان پذیر است :</a:t>
            </a:r>
          </a:p>
          <a:p>
            <a:pPr marL="457200" indent="-457200" algn="r" rtl="1">
              <a:buAutoNum type="arabicPeriod"/>
            </a:pPr>
            <a:r>
              <a:rPr lang="fa-IR" dirty="0" smtClean="0">
                <a:cs typeface="B Nazanin" panose="00000400000000000000" pitchFamily="2" charset="-78"/>
              </a:rPr>
              <a:t>زمان – مکان : تبدیلات ماتریس.</a:t>
            </a:r>
            <a:endParaRPr lang="en-US" dirty="0" smtClean="0">
              <a:cs typeface="B Nazanin" panose="00000400000000000000" pitchFamily="2" charset="-78"/>
            </a:endParaRPr>
          </a:p>
          <a:p>
            <a:pPr marL="0" indent="0" rtl="1">
              <a:buNone/>
            </a:pPr>
            <a:r>
              <a:rPr lang="en-US" dirty="0">
                <a:cs typeface="B Nazanin" panose="00000400000000000000" pitchFamily="2" charset="-78"/>
              </a:rPr>
              <a:t>Scale , Move , </a:t>
            </a:r>
            <a:r>
              <a:rPr lang="en-US" dirty="0" smtClean="0">
                <a:cs typeface="B Nazanin" panose="00000400000000000000" pitchFamily="2" charset="-78"/>
              </a:rPr>
              <a:t>Rotate</a:t>
            </a:r>
            <a:endParaRPr lang="fa-IR" dirty="0">
              <a:cs typeface="B Nazanin" panose="00000400000000000000" pitchFamily="2" charset="-78"/>
            </a:endParaRPr>
          </a:p>
          <a:p>
            <a:pPr marL="457200" indent="-457200" algn="r" rtl="1">
              <a:buAutoNum type="arabicPeriod"/>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18358" y="2611751"/>
            <a:ext cx="4716294" cy="35293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4890784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پرینت پیتزا</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شرکت </a:t>
            </a:r>
            <a:r>
              <a:rPr lang="en-US" dirty="0" err="1" smtClean="0">
                <a:cs typeface="B Nazanin" panose="00000400000000000000" pitchFamily="2" charset="-78"/>
              </a:rPr>
              <a:t>Anjan</a:t>
            </a:r>
            <a:r>
              <a:rPr lang="fa-IR" dirty="0" smtClean="0">
                <a:cs typeface="B Nazanin" panose="00000400000000000000" pitchFamily="2" charset="-78"/>
              </a:rPr>
              <a:t> پاسخی </a:t>
            </a:r>
            <a:r>
              <a:rPr lang="fa-IR" dirty="0">
                <a:cs typeface="B Nazanin" panose="00000400000000000000" pitchFamily="2" charset="-78"/>
              </a:rPr>
              <a:t>برای این مشکل یافته است. چاپ غذای گرم و تازه توسط چاپگرهای سه بعدی</a:t>
            </a:r>
            <a:r>
              <a:rPr lang="fa-IR" dirty="0" smtClean="0">
                <a:cs typeface="B Nazanin" panose="00000400000000000000" pitchFamily="2" charset="-78"/>
              </a:rPr>
              <a:t>!</a:t>
            </a:r>
            <a:r>
              <a:rPr lang="en-US" dirty="0" smtClean="0">
                <a:cs typeface="B Nazanin" panose="00000400000000000000" pitchFamily="2" charset="-78"/>
              </a:rPr>
              <a:t> </a:t>
            </a:r>
            <a:r>
              <a:rPr lang="fa-IR" dirty="0">
                <a:cs typeface="B Nazanin" panose="00000400000000000000" pitchFamily="2" charset="-78"/>
              </a:rPr>
              <a:t>این شرکت که سال پیش کمک هزینه‌ی 125000 دلاری ناسا را برده بود نهایتا توانست با ساخت یک نمونه‌ی اولیه از چاپگر غذای خود این رویای دیرینه را به حقیقت برساند. همانطور که در ویدیو می‌توانید ببینید، این چاپگر پیتزای شما را لایه به لایه چاپ می‌کند. هرچند محصول نهایی قدری به هم ریخته و کثیف به نظر می‌آید ولی وقتی پخته می‌شود ظاهر اشتها آوری پیدا می‌کند – حداقل در قیاس با سایر بسته‌های غذایی فضانوردان-. این شرکت قصد دارد تا این چاپگر را به کارتریج‌های غذایی مجهز کند که تا 30 سال دوام داشته باشند.</a:t>
            </a:r>
          </a:p>
          <a:p>
            <a:pPr marL="0" indent="0" algn="just" rtl="1">
              <a:buNone/>
            </a:pPr>
            <a:r>
              <a:rPr lang="fa-IR" dirty="0">
                <a:cs typeface="B Nazanin" panose="00000400000000000000" pitchFamily="2" charset="-78"/>
              </a:rPr>
              <a:t>این زمان ماندگاری طولانی به دلیل مسافت‌های طولانی که سفرهای فضایی در آن انجام می‌شوند تا حد زیادی نیز ضروری به نظر می‌رسد. برای دستیابی به چنین هدفی و البته برای ساختن این کارتریج‌ها این شرکت راهی پیدا کرده است که بتواند با آن تقریبا تمامی طوربت موجود در مواد غذایی را خارج کند و پروتئین ها، کربوهیدرات‌ها و سایر مواد مغذی را به شکل پودر در بیاورد.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0231850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52241" y="794424"/>
            <a:ext cx="8118453" cy="5412302"/>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925750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Titr" panose="00000700000000000000" pitchFamily="2" charset="-78"/>
              </a:rPr>
              <a:t>اولین چاپگر سه بعدی در دنیای پاستیل‌ها</a:t>
            </a:r>
            <a:br>
              <a:rPr lang="fa-IR" dirty="0">
                <a:cs typeface="B Titr" panose="00000700000000000000" pitchFamily="2" charset="-78"/>
              </a:rPr>
            </a:b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 از ۲۸ آگوست سال جاری، شهر برلین میزبان چاپگر سه بعدی است که پاستیل‌های آب نباتی را در اشکالی جدید و متفاوت عرضه می‌کند. این چاپگر که اولین در نوع خود است، "کارخانه‌ی آب نبات جادویی" نام داشته  و توسط شرکت آلمانی "</a:t>
            </a:r>
            <a:r>
              <a:rPr lang="en-US" dirty="0" err="1">
                <a:cs typeface="B Nazanin" panose="00000400000000000000" pitchFamily="2" charset="-78"/>
              </a:rPr>
              <a:t>Katjes</a:t>
            </a:r>
            <a:r>
              <a:rPr lang="en-US" dirty="0">
                <a:cs typeface="B Nazanin" panose="00000400000000000000" pitchFamily="2" charset="-78"/>
              </a:rPr>
              <a:t> </a:t>
            </a:r>
            <a:r>
              <a:rPr lang="en-US" dirty="0" err="1">
                <a:cs typeface="B Nazanin" panose="00000400000000000000" pitchFamily="2" charset="-78"/>
              </a:rPr>
              <a:t>Fassin’s</a:t>
            </a:r>
            <a:r>
              <a:rPr lang="en-US" dirty="0">
                <a:cs typeface="B Nazanin" panose="00000400000000000000" pitchFamily="2" charset="-78"/>
              </a:rPr>
              <a:t> UK" </a:t>
            </a:r>
            <a:r>
              <a:rPr lang="fa-IR" dirty="0">
                <a:cs typeface="B Nazanin" panose="00000400000000000000" pitchFamily="2" charset="-78"/>
              </a:rPr>
              <a:t>طراحی شده و توسعه یافته است. آب نبات‌های پاستیلی که محصول این چاپگر هستند، ظرف مدت ۳ تا ۱۰ دقیقه آماده می‌شوند، از این نظر این دستگاه جدید در مقایسه با ماشین‌هایی که این فرآیند را در مدت یک ساعت به انجام می‌رسانند، عملکرد بهتری را نشان می‌دهد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ملیسا اِسنووِر(</a:t>
            </a:r>
            <a:r>
              <a:rPr lang="en-US" i="1" dirty="0" err="1">
                <a:cs typeface="B Nazanin" panose="00000400000000000000" pitchFamily="2" charset="-78"/>
              </a:rPr>
              <a:t>Mellisa</a:t>
            </a:r>
            <a:r>
              <a:rPr lang="en-US" i="1" dirty="0">
                <a:cs typeface="B Nazanin" panose="00000400000000000000" pitchFamily="2" charset="-78"/>
              </a:rPr>
              <a:t> </a:t>
            </a:r>
            <a:r>
              <a:rPr lang="en-US" i="1" dirty="0" err="1">
                <a:cs typeface="B Nazanin" panose="00000400000000000000" pitchFamily="2" charset="-78"/>
              </a:rPr>
              <a:t>Snover</a:t>
            </a:r>
            <a:r>
              <a:rPr lang="en-US" dirty="0">
                <a:cs typeface="B Nazanin" panose="00000400000000000000" pitchFamily="2" charset="-78"/>
              </a:rPr>
              <a:t>)، </a:t>
            </a:r>
            <a:r>
              <a:rPr lang="fa-IR" dirty="0">
                <a:cs typeface="B Nazanin" panose="00000400000000000000" pitchFamily="2" charset="-78"/>
              </a:rPr>
              <a:t>یکی از مدیران این شرکت اعلام کرده که ویژگی خاص و منحصر بفرد این دستگاه در این نکته خلاصه می‌شود که هم کودکان و هم بزرگسالان با استفاده از آن هم از نزدیک با فناوری‌های به کار رفته و نیز عملکرد چاپگرهای سه بعدی آشنا می‌شوند و در عین حال طرز تهیه و دستورالعمل درست کردن این پاستیل‌ها را نیز به خوبی فرا می‌گیرند.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783200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449" y="743913"/>
            <a:ext cx="8232069" cy="5494171"/>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727800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تهیه میان وعده</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en-US" dirty="0">
                <a:cs typeface="B Nazanin" panose="00000400000000000000" pitchFamily="2" charset="-78"/>
              </a:rPr>
              <a:t>Edible Growth</a:t>
            </a:r>
            <a:r>
              <a:rPr lang="en-US" dirty="0" smtClean="0">
                <a:cs typeface="B Nazanin" panose="00000400000000000000" pitchFamily="2" charset="-78"/>
              </a:rPr>
              <a:t>، </a:t>
            </a:r>
            <a:r>
              <a:rPr lang="fa-IR" dirty="0" smtClean="0">
                <a:cs typeface="B Nazanin" panose="00000400000000000000" pitchFamily="2" charset="-78"/>
              </a:rPr>
              <a:t>عنوان </a:t>
            </a:r>
            <a:r>
              <a:rPr lang="fa-IR" dirty="0">
                <a:cs typeface="B Nazanin" panose="00000400000000000000" pitchFamily="2" charset="-78"/>
              </a:rPr>
              <a:t>پروژه‌ی در حال پیشرفتی است که توسط کلوئه راتزروِلد </a:t>
            </a:r>
            <a:r>
              <a:rPr lang="en-US" dirty="0" smtClean="0">
                <a:cs typeface="B Nazanin" panose="00000400000000000000" pitchFamily="2" charset="-78"/>
              </a:rPr>
              <a:t>Chloe </a:t>
            </a:r>
            <a:r>
              <a:rPr lang="en-US" dirty="0" err="1" smtClean="0">
                <a:cs typeface="B Nazanin" panose="00000400000000000000" pitchFamily="2" charset="-78"/>
              </a:rPr>
              <a:t>Rutzerveld</a:t>
            </a:r>
            <a:r>
              <a:rPr lang="fa-IR" dirty="0" smtClean="0">
                <a:cs typeface="B Nazanin" panose="00000400000000000000" pitchFamily="2" charset="-78"/>
              </a:rPr>
              <a:t> طراح </a:t>
            </a:r>
            <a:r>
              <a:rPr lang="fa-IR" dirty="0">
                <a:cs typeface="B Nazanin" panose="00000400000000000000" pitchFamily="2" charset="-78"/>
              </a:rPr>
              <a:t>مفهومی مواد غذایی ساکن آیندهوون، ارائه شده است. این پروژه در اصل حاصل تلفیق سه مقوله‌ی غذا، باغبانی و البته تکنولوژی چاپگر سه بعدی است</a:t>
            </a:r>
            <a:r>
              <a:rPr lang="fa-IR" dirty="0" smtClean="0">
                <a:cs typeface="B Nazanin" panose="00000400000000000000" pitchFamily="2" charset="-78"/>
              </a:rPr>
              <a:t>.</a:t>
            </a:r>
          </a:p>
          <a:p>
            <a:pPr marL="0" indent="0" algn="just" rtl="1">
              <a:buNone/>
            </a:pPr>
            <a:r>
              <a:rPr lang="en-US" dirty="0">
                <a:cs typeface="B Nazanin" panose="00000400000000000000" pitchFamily="2" charset="-78"/>
              </a:rPr>
              <a:t>Edible Growth </a:t>
            </a:r>
            <a:r>
              <a:rPr lang="fa-IR" dirty="0">
                <a:cs typeface="B Nazanin" panose="00000400000000000000" pitchFamily="2" charset="-78"/>
              </a:rPr>
              <a:t>که محصول چاپگر سه بعدی است ، بیشتر به عنوان فرمی از مواد غذایی تکنولوژیکی معرفی شده که طراح با ارائه‌ی آن در صدد رفع مشکلات مرتبط با تولید اسنک‌های طبیعی و البته خوش مزه با استفاده از چاپگرهای سه بعدی بوده است. این خانم که این پروژه را در راستای هدف خود به عنوان "غذایی برای تفکر" ارائه نموده، عنوان کرده که ایده‌ی اصلی کار در راستای بیان این حقیقت است که مواد غذایی محصول تکنولوژی لزوماً ناسالم، غیر طبیعی و البته بد طعم و مزه  نیستند.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7509229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0486" y="560336"/>
            <a:ext cx="8694957" cy="5895181"/>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1381939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759956"/>
            <a:ext cx="9404723" cy="812812"/>
          </a:xfrm>
        </p:spPr>
        <p:txBody>
          <a:bodyPr/>
          <a:lstStyle/>
          <a:p>
            <a:pPr algn="r" rtl="1"/>
            <a:r>
              <a:rPr lang="fa-IR" dirty="0" smtClean="0">
                <a:cs typeface="B Titr" panose="00000700000000000000" pitchFamily="2" charset="-78"/>
              </a:rPr>
              <a:t>چاپ سه بعدی شکلات</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en-US" dirty="0" err="1" smtClean="0">
                <a:cs typeface="B Nazanin" panose="00000400000000000000" pitchFamily="2" charset="-78"/>
              </a:rPr>
              <a:t>Chocabyte</a:t>
            </a:r>
            <a:r>
              <a:rPr lang="fa-IR" dirty="0" smtClean="0">
                <a:cs typeface="B Nazanin" panose="00000400000000000000" pitchFamily="2" charset="-78"/>
              </a:rPr>
              <a:t> یک </a:t>
            </a:r>
            <a:r>
              <a:rPr lang="fa-IR" dirty="0">
                <a:cs typeface="B Nazanin" panose="00000400000000000000" pitchFamily="2" charset="-78"/>
              </a:rPr>
              <a:t>پرینتر سه‌بعدی مخصوص پرینت سه‌بعدی شکلات است که قیمتی برابر 99 دلار داشته و با استفاده از آن می‌توان در مناسبت‌های مختلف برای دوستان خود شکلات‌های ساخته‌ی دست خود را تهیه کرده و خود را نیز از نعمت انواع شکلات‌ها بهره‌مند سازید.</a:t>
            </a:r>
          </a:p>
          <a:p>
            <a:pPr marL="0" indent="0" algn="just" rtl="1">
              <a:buNone/>
            </a:pPr>
            <a:r>
              <a:rPr lang="fa-IR" dirty="0" smtClean="0">
                <a:cs typeface="B Nazanin" panose="00000400000000000000" pitchFamily="2" charset="-78"/>
              </a:rPr>
              <a:t>برخلاف </a:t>
            </a:r>
            <a:r>
              <a:rPr lang="fa-IR" dirty="0">
                <a:cs typeface="B Nazanin" panose="00000400000000000000" pitchFamily="2" charset="-78"/>
              </a:rPr>
              <a:t>بسیاری از پرینترهای سه‌بعدی مخصوص تولید شکلات که قیمت بالایی دارند، این محصول قیمت پایینی داشته و همچنین اندازه‌ی آن نیز کوچک‌ است و برای کاربری خانگی گزینه‌ی مناسبی است. می‌توان با انتخاب شکل‌های مختلف از پایگاه‌داده‌ی </a:t>
            </a:r>
            <a:r>
              <a:rPr lang="en-US" dirty="0" err="1">
                <a:cs typeface="B Nazanin" panose="00000400000000000000" pitchFamily="2" charset="-78"/>
              </a:rPr>
              <a:t>Chocabyte</a:t>
            </a:r>
            <a:r>
              <a:rPr lang="en-US" dirty="0">
                <a:cs typeface="B Nazanin" panose="00000400000000000000" pitchFamily="2" charset="-78"/>
              </a:rPr>
              <a:t>، </a:t>
            </a:r>
            <a:r>
              <a:rPr lang="fa-IR" dirty="0">
                <a:cs typeface="B Nazanin" panose="00000400000000000000" pitchFamily="2" charset="-78"/>
              </a:rPr>
              <a:t>شکلات‌های خود را در اشکال مختلفی پرینت کنید. پیش از آغاز به پرینت باید کارتریج این محصول را در داخل آب داغ یا مایکرویو کمی گرم کنید و سپس می‌توان به راحتی شروع به پرینت شکلا‌ت‌های خود در اشکال مختلف کرد. این پرینتر قادر است شکلات‌های را در ابعاد 5 در 2.5 سانتی‌متر پرینت می‌کند. برای ساخت یک جعبه‌ی شکلات 12 تایی از تولیدات خود به زمانی در حدود 2 ساعت نیاز دارید.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342903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0924" y="1412501"/>
            <a:ext cx="9064713" cy="418831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874727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187" y="2691170"/>
            <a:ext cx="9404723" cy="907908"/>
          </a:xfrm>
        </p:spPr>
        <p:txBody>
          <a:bodyPr/>
          <a:lstStyle/>
          <a:p>
            <a:pPr algn="ctr" rtl="1"/>
            <a:r>
              <a:rPr lang="fa-IR" dirty="0" smtClean="0">
                <a:cs typeface="B Titr" panose="00000700000000000000" pitchFamily="2" charset="-78"/>
              </a:rPr>
              <a:t>محیط زیست</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8578273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پرینت سلولزی</a:t>
            </a:r>
            <a:endParaRPr lang="en-US" dirty="0">
              <a:cs typeface="B Titr" panose="00000700000000000000" pitchFamily="2" charset="-78"/>
            </a:endParaRPr>
          </a:p>
        </p:txBody>
      </p:sp>
      <p:sp>
        <p:nvSpPr>
          <p:cNvPr id="3" name="Content Placeholder 2"/>
          <p:cNvSpPr>
            <a:spLocks noGrp="1"/>
          </p:cNvSpPr>
          <p:nvPr>
            <p:ph idx="1"/>
          </p:nvPr>
        </p:nvSpPr>
        <p:spPr>
          <a:xfrm>
            <a:off x="1104293" y="1635952"/>
            <a:ext cx="8946541" cy="4195481"/>
          </a:xfrm>
        </p:spPr>
        <p:txBody>
          <a:bodyPr>
            <a:normAutofit/>
          </a:bodyPr>
          <a:lstStyle/>
          <a:p>
            <a:pPr marL="0" indent="0" algn="just" rtl="1">
              <a:buNone/>
            </a:pPr>
            <a:r>
              <a:rPr lang="fa-IR" dirty="0">
                <a:cs typeface="B Nazanin" panose="00000400000000000000" pitchFamily="2" charset="-78"/>
              </a:rPr>
              <a:t>پژوهشگران روسی در ژورنال </a:t>
            </a:r>
            <a:r>
              <a:rPr lang="en-US" dirty="0" err="1">
                <a:cs typeface="B Nazanin" panose="00000400000000000000" pitchFamily="2" charset="-78"/>
              </a:rPr>
              <a:t>Angewandte</a:t>
            </a:r>
            <a:r>
              <a:rPr lang="en-US" dirty="0">
                <a:cs typeface="B Nazanin" panose="00000400000000000000" pitchFamily="2" charset="-78"/>
              </a:rPr>
              <a:t> </a:t>
            </a:r>
            <a:r>
              <a:rPr lang="en-US" dirty="0" err="1">
                <a:cs typeface="B Nazanin" panose="00000400000000000000" pitchFamily="2" charset="-78"/>
              </a:rPr>
              <a:t>chemie</a:t>
            </a:r>
            <a:r>
              <a:rPr lang="en-US" dirty="0">
                <a:cs typeface="B Nazanin" panose="00000400000000000000" pitchFamily="2" charset="-78"/>
              </a:rPr>
              <a:t> </a:t>
            </a:r>
            <a:r>
              <a:rPr lang="fa-IR" dirty="0">
                <a:cs typeface="B Nazanin" panose="00000400000000000000" pitchFamily="2" charset="-78"/>
              </a:rPr>
              <a:t>راهی جدید معرفی می‌کنند: پلیمری که کاملا از بیومس ساخته می‌شود و می‌تواند به‌راحتی و بدون صرف هزینه‌های گزاف در پرینت سه‌بعدی استفاده شود. اشیاء تولیدشده در این روش، کیفیت بالایی دارند، به‌راحتی بازیافت می‌شوند و در برابر حلال مقاوم هستند.</a:t>
            </a:r>
          </a:p>
          <a:p>
            <a:pPr marL="0" indent="0" algn="just" rtl="1">
              <a:buNone/>
            </a:pPr>
            <a:r>
              <a:rPr lang="fa-IR" dirty="0">
                <a:cs typeface="B Nazanin" panose="00000400000000000000" pitchFamily="2" charset="-78"/>
              </a:rPr>
              <a:t>فرایندهای معمول برش، صیقل، چرخاندن، فرز و ... مواد هدررفته‌ی زیادی تولید می‌کند. در مقابل، فرایندهای پرینت سه‌بعدی، اتلاف ماده ندارند؛ زیرا در آن‌ها، مواد سه‌بعدی لایه به لایه تولید می‌شوند. معمول‌ترین تکنیک مورد استفاده در پرینت سه‌بعدی، مدل‌سازی ذوب‌شده‌ی دپوزیشن نامیده می‌شود. در این فرایند، مواد خام از طریق یک نازل داغ روی پایه‌ای متحرک پاشیده می‌شوند. پرینتر فرمی برنامه‌ریزی شده مانند چاپگرهای دوبعدی معمول ایجاد می‌کند؛ با این تفاوت که به جای جوهر، مقدارهای اندکی از پلیمر آزاد می‌کند. لایه به لایه مواد روی هم انباشته می‌شوند تا زمانی که شکل سه‌بعدی مورد نظر ساخته شود. با این حال پلیمرهایی که تا به امروز استفاده می‌شوند، معایبی دارند که استفاده از آن‌ها را محدود می‌کند. برخی از این پلیمرها توسط حلال‌های آلی تخریب می‌شوند. از سوی دیگر، پلیمرهای مقاوم به حلال، در برابر گرما ضعیف هستند و لایه‌های آن‌ها به‌درستی روی هم قرار نمی‌گیرد؛ در نتیجه در فرایند چاپ سه‌بعدی اختلال ایجاد می‌شود.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807775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1143</TotalTime>
  <Words>5814</Words>
  <Application>Microsoft Office PowerPoint</Application>
  <PresentationFormat>Widescreen</PresentationFormat>
  <Paragraphs>253</Paragraphs>
  <Slides>120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B Nazanin</vt:lpstr>
      <vt:lpstr>B Titr</vt:lpstr>
      <vt:lpstr>Calibri</vt:lpstr>
      <vt:lpstr>Century Gothic</vt:lpstr>
      <vt:lpstr>p303</vt:lpstr>
      <vt:lpstr>Wingdings 3</vt:lpstr>
      <vt:lpstr>Ion</vt:lpstr>
      <vt:lpstr>بسم الله الرحمن الرحیم</vt:lpstr>
      <vt:lpstr>PowerPoint Presentation</vt:lpstr>
      <vt:lpstr>مدل سه بعدی</vt:lpstr>
      <vt:lpstr>ساختار یک مدل سه بعدی</vt:lpstr>
      <vt:lpstr>شیوه نمایش مدل سه بعدی</vt:lpstr>
      <vt:lpstr>متریال و بافت</vt:lpstr>
      <vt:lpstr>PowerPoint Presentation</vt:lpstr>
      <vt:lpstr>مدل سه بعدی  ایستا</vt:lpstr>
      <vt:lpstr>مدل سه بعدی پویا</vt:lpstr>
      <vt:lpstr>مدل سه بعدی پویا</vt:lpstr>
      <vt:lpstr>ارتباط مدل سه بعدی با دنیای واقعی</vt:lpstr>
      <vt:lpstr>فرایند اول</vt:lpstr>
      <vt:lpstr>فرایند دوم</vt:lpstr>
      <vt:lpstr>PowerPoint Presentation</vt:lpstr>
      <vt:lpstr>پرینت سه بعدی</vt:lpstr>
      <vt:lpstr>اسکن سه بعدی</vt:lpstr>
      <vt:lpstr>PowerPoint Presentation</vt:lpstr>
      <vt:lpstr>پرینت سه بعدی</vt:lpstr>
      <vt:lpstr>اسکن سه بعدی</vt:lpstr>
      <vt:lpstr>اساسی ترین ایده پرینترو اسکنرهای سه بعدی آنی جسم است که شخص قادر باشد در کسری از ثانیه یک شیء را از نقظه ای به نقطه دیگر انتقال دهد.</vt:lpstr>
      <vt:lpstr>یکی دیگر از ایده های پرینت سه بعدی، کاهش هزینه تولید خرد و تعداد کم به نسبت تولید انبوه است.</vt:lpstr>
      <vt:lpstr>پرینتر سه بعدی سعی می کند تا تولید را از کارخانه به دانشگاه، خانه و کارگاه های کوچک بیاورد. </vt:lpstr>
      <vt:lpstr>PowerPoint Presentation</vt:lpstr>
      <vt:lpstr>پرینت افزایشی</vt:lpstr>
      <vt:lpstr>پرینت کاهشی</vt:lpstr>
      <vt:lpstr>PowerPoint Presentation</vt:lpstr>
      <vt:lpstr>PowerPoint Presentation</vt:lpstr>
      <vt:lpstr>SLA</vt:lpstr>
      <vt:lpstr>PowerPoint Presentation</vt:lpstr>
      <vt:lpstr>FDM</vt:lpstr>
      <vt:lpstr>PowerPoint Presentation</vt:lpstr>
      <vt:lpstr>DLP</vt:lpstr>
      <vt:lpstr>PowerPoint Presentation</vt:lpstr>
      <vt:lpstr>مقایسه کارکرد تکنولوژی های چاپ</vt:lpstr>
      <vt:lpstr>اسکنر سه بعدی</vt:lpstr>
      <vt:lpstr>PowerPoint Presentation</vt:lpstr>
      <vt:lpstr>اسکنرهای سه بعدی کاربردی</vt:lpstr>
      <vt:lpstr>PowerPoint Presentation</vt:lpstr>
      <vt:lpstr>PowerPoint Presentation</vt:lpstr>
      <vt:lpstr>PowerPoint Presentation</vt:lpstr>
      <vt:lpstr>پزشکی</vt:lpstr>
      <vt:lpstr>قالب شکسته‌بندی جدید و بهبود سریع‌تر استخوان آسیب‌دیده</vt:lpstr>
      <vt:lpstr>چاپ رگ های خونی</vt:lpstr>
      <vt:lpstr>PowerPoint Presentation</vt:lpstr>
      <vt:lpstr>چاپ پوست سه بعدی</vt:lpstr>
      <vt:lpstr>PowerPoint Presentation</vt:lpstr>
      <vt:lpstr>چاپ اجزاء زنده</vt:lpstr>
      <vt:lpstr>PowerPoint Presentation</vt:lpstr>
      <vt:lpstr>ساخت قلب مصنوعی</vt:lpstr>
      <vt:lpstr>PowerPoint Presentation</vt:lpstr>
      <vt:lpstr>دوربین کوچک قابل تزریق</vt:lpstr>
      <vt:lpstr>PowerPoint Presentation</vt:lpstr>
      <vt:lpstr>چاپ سلول زنده</vt:lpstr>
      <vt:lpstr>PowerPoint Presentation</vt:lpstr>
      <vt:lpstr>جایگزین کردن فک پایین بیمار سرطانی به کمک پرینتر سه بعدی</vt:lpstr>
      <vt:lpstr>PowerPoint Presentation</vt:lpstr>
      <vt:lpstr>نظامی – هوا فضا</vt:lpstr>
      <vt:lpstr>چاپ اسلحه</vt:lpstr>
      <vt:lpstr>PowerPoint Presentation</vt:lpstr>
      <vt:lpstr>هوا و فضا</vt:lpstr>
      <vt:lpstr>PowerPoint Presentation</vt:lpstr>
      <vt:lpstr>ارسال زندگی به فضا</vt:lpstr>
      <vt:lpstr>PowerPoint Presentation</vt:lpstr>
      <vt:lpstr>سرگرمی  ورزشی، سبک زندگی</vt:lpstr>
      <vt:lpstr>تولید کفش</vt:lpstr>
      <vt:lpstr>PowerPoint Presentation</vt:lpstr>
      <vt:lpstr>ساخت تزئینات</vt:lpstr>
      <vt:lpstr>PowerPoint Presentation</vt:lpstr>
      <vt:lpstr>مهندسی - ساختمان</vt:lpstr>
      <vt:lpstr>تولید قطعات ال‌ای‌دی و نیمه‌رسانا</vt:lpstr>
      <vt:lpstr>PowerPoint Presentation</vt:lpstr>
      <vt:lpstr>چاپ اولین پل ساخته شده با پرینتر سه بعدی</vt:lpstr>
      <vt:lpstr>PowerPoint Presentation</vt:lpstr>
      <vt:lpstr>اولین ساختمان چاپ شده در دبی</vt:lpstr>
      <vt:lpstr>PowerPoint Presentation</vt:lpstr>
      <vt:lpstr>چاپ آپارتمان در چین</vt:lpstr>
      <vt:lpstr>PowerPoint Presentation</vt:lpstr>
      <vt:lpstr>ساخت سرپناه با پرینتر سه بعدی</vt:lpstr>
      <vt:lpstr>PowerPoint Presentation</vt:lpstr>
      <vt:lpstr>حمل و نقل</vt:lpstr>
      <vt:lpstr>پرینت سه بعدی خودروی برقی هوندا</vt:lpstr>
      <vt:lpstr>PowerPoint Presentation</vt:lpstr>
      <vt:lpstr>چاپ پهپاد با پرینتر</vt:lpstr>
      <vt:lpstr>PowerPoint Presentation</vt:lpstr>
      <vt:lpstr>پرینت سه‌ بعدی هواپیما ایرباس</vt:lpstr>
      <vt:lpstr>PowerPoint Presentation</vt:lpstr>
      <vt:lpstr>موتورسیکلت پرینت شده ایرباس</vt:lpstr>
      <vt:lpstr>PowerPoint Presentation</vt:lpstr>
      <vt:lpstr>غذا </vt:lpstr>
      <vt:lpstr>پرینت پیتزا</vt:lpstr>
      <vt:lpstr>PowerPoint Presentation</vt:lpstr>
      <vt:lpstr>اولین چاپگر سه بعدی در دنیای پاستیل‌ها </vt:lpstr>
      <vt:lpstr>PowerPoint Presentation</vt:lpstr>
      <vt:lpstr>تهیه میان وعده</vt:lpstr>
      <vt:lpstr>PowerPoint Presentation</vt:lpstr>
      <vt:lpstr>چاپ سه بعدی شکلات</vt:lpstr>
      <vt:lpstr>PowerPoint Presentation</vt:lpstr>
      <vt:lpstr>محیط زیست</vt:lpstr>
      <vt:lpstr>پرینت سلولزی</vt:lpstr>
      <vt:lpstr>امکان چاپ سه‌بعدی اشیای سفالی</vt:lpstr>
      <vt:lpstr>PowerPoint Presentation</vt:lpstr>
      <vt:lpstr>پوشاک و ریسندگی</vt:lpstr>
      <vt:lpstr>پرینت لباس</vt:lpstr>
      <vt:lpstr>پرینت کاموا</vt:lpstr>
      <vt:lpstr>PowerPoint Presentation</vt:lpstr>
      <vt:lpstr>PowerPoint Presentation</vt:lpstr>
      <vt:lpstr>پرینتر</vt:lpstr>
      <vt:lpstr>PowerPoint Presentation</vt:lpstr>
      <vt:lpstr>PowerPoint Presentation</vt:lpstr>
      <vt:lpstr>اسکنر</vt:lpstr>
      <vt:lpstr>Steinbitchler</vt:lpstr>
      <vt:lpstr>Brueckmann</vt:lpstr>
      <vt:lpstr>Creaform</vt:lpstr>
      <vt:lpstr>Solutionix</vt:lpstr>
      <vt:lpstr>Faro</vt:lpstr>
      <vt:lpstr>Roland-DGA</vt:lpstr>
      <vt:lpstr>Next Engine</vt:lpstr>
      <vt:lpstr>David Scanner</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مهرداد رشیدیان</dc:creator>
  <cp:lastModifiedBy>مهرداد رشیدیان</cp:lastModifiedBy>
  <cp:revision>98</cp:revision>
  <dcterms:created xsi:type="dcterms:W3CDTF">2017-11-23T09:51:28Z</dcterms:created>
  <dcterms:modified xsi:type="dcterms:W3CDTF">2018-04-29T19:23:27Z</dcterms:modified>
</cp:coreProperties>
</file>